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68B99F-2068-B000-C256-2D6EB7354EAC}" v="3" dt="2021-03-30T18:12:23.957"/>
    <p1510:client id="{E465B99F-706E-B000-C256-29AC71D6AC88}" v="119" dt="2021-03-30T17:38:22.381"/>
    <p1510:client id="{E468B99F-90C2-B000-C256-21EDC40C6D76}" v="1" dt="2021-03-30T18:24:52.596"/>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2890CF"/>
          </a:solidFill>
        </a:fill>
      </a:tcStyle>
    </a:band2H>
    <a:firstCol>
      <a:tcTxStyle b="on" i="off">
        <a:fontRef idx="minor">
          <a:srgbClr val="2890CF"/>
        </a:fontRef>
        <a:srgbClr val="2890C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2890CF"/>
          </a:solidFill>
        </a:fill>
      </a:tcStyle>
    </a:lastRow>
    <a:firstRow>
      <a:tcTxStyle b="on" i="off">
        <a:fontRef idx="minor">
          <a:srgbClr val="2890CF"/>
        </a:fontRef>
        <a:srgbClr val="2890CF"/>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Row>
  </a:tblStyle>
  <a:tblStyle styleId="{2708684C-4D16-4618-839F-0558EEFCDFE6}" styleName="">
    <a:tblBg/>
    <a:wholeTbl>
      <a:tcTxStyle b="off"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508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254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VanDenBerg" userId="S::lisav@rivaliq2.onmicrosoft.com::e3116c88-2eaa-4e28-bbfc-a0d20eb8f39d" providerId="AD" clId="Web-{2B68B99F-2068-B000-C256-2D6EB7354EAC}"/>
    <pc:docChg chg="modSld">
      <pc:chgData name="Lisa VanDenBerg" userId="S::lisav@rivaliq2.onmicrosoft.com::e3116c88-2eaa-4e28-bbfc-a0d20eb8f39d" providerId="AD" clId="Web-{2B68B99F-2068-B000-C256-2D6EB7354EAC}" dt="2021-03-30T18:12:23.957" v="2"/>
      <pc:docMkLst>
        <pc:docMk/>
      </pc:docMkLst>
      <pc:sldChg chg="addSp delSp">
        <pc:chgData name="Lisa VanDenBerg" userId="S::lisav@rivaliq2.onmicrosoft.com::e3116c88-2eaa-4e28-bbfc-a0d20eb8f39d" providerId="AD" clId="Web-{2B68B99F-2068-B000-C256-2D6EB7354EAC}" dt="2021-03-30T18:12:23.957" v="2"/>
        <pc:sldMkLst>
          <pc:docMk/>
          <pc:sldMk cId="0" sldId="272"/>
        </pc:sldMkLst>
        <pc:spChg chg="add">
          <ac:chgData name="Lisa VanDenBerg" userId="S::lisav@rivaliq2.onmicrosoft.com::e3116c88-2eaa-4e28-bbfc-a0d20eb8f39d" providerId="AD" clId="Web-{2B68B99F-2068-B000-C256-2D6EB7354EAC}" dt="2021-03-30T18:12:23.957" v="2"/>
          <ac:spMkLst>
            <pc:docMk/>
            <pc:sldMk cId="0" sldId="272"/>
            <ac:spMk id="18" creationId="{DEF69203-3DF1-411C-B93B-8DD7A0977EB6}"/>
          </ac:spMkLst>
        </pc:spChg>
        <pc:spChg chg="del">
          <ac:chgData name="Lisa VanDenBerg" userId="S::lisav@rivaliq2.onmicrosoft.com::e3116c88-2eaa-4e28-bbfc-a0d20eb8f39d" providerId="AD" clId="Web-{2B68B99F-2068-B000-C256-2D6EB7354EAC}" dt="2021-03-30T18:12:20.441" v="1"/>
          <ac:spMkLst>
            <pc:docMk/>
            <pc:sldMk cId="0" sldId="272"/>
            <ac:spMk id="19" creationId="{56DBF357-E558-4221-BDA1-C4DD12764454}"/>
          </ac:spMkLst>
        </pc:spChg>
        <pc:spChg chg="del">
          <ac:chgData name="Lisa VanDenBerg" userId="S::lisav@rivaliq2.onmicrosoft.com::e3116c88-2eaa-4e28-bbfc-a0d20eb8f39d" providerId="AD" clId="Web-{2B68B99F-2068-B000-C256-2D6EB7354EAC}" dt="2021-03-30T18:12:17.676" v="0"/>
          <ac:spMkLst>
            <pc:docMk/>
            <pc:sldMk cId="0" sldId="272"/>
            <ac:spMk id="20" creationId="{5FAF6835-9B74-489F-B6ED-386AA488A206}"/>
          </ac:spMkLst>
        </pc:spChg>
        <pc:spChg chg="add">
          <ac:chgData name="Lisa VanDenBerg" userId="S::lisav@rivaliq2.onmicrosoft.com::e3116c88-2eaa-4e28-bbfc-a0d20eb8f39d" providerId="AD" clId="Web-{2B68B99F-2068-B000-C256-2D6EB7354EAC}" dt="2021-03-30T18:12:23.957" v="2"/>
          <ac:spMkLst>
            <pc:docMk/>
            <pc:sldMk cId="0" sldId="272"/>
            <ac:spMk id="21" creationId="{229E1635-E452-44DE-BC0B-8849D20780EB}"/>
          </ac:spMkLst>
        </pc:spChg>
      </pc:sldChg>
    </pc:docChg>
  </pc:docChgLst>
  <pc:docChgLst>
    <pc:chgData name="Lisa VanDenBerg" userId="S::lisav@rivaliq2.onmicrosoft.com::e3116c88-2eaa-4e28-bbfc-a0d20eb8f39d" providerId="AD" clId="Web-{E465B99F-706E-B000-C256-29AC71D6AC88}"/>
    <pc:docChg chg="modSld">
      <pc:chgData name="Lisa VanDenBerg" userId="S::lisav@rivaliq2.onmicrosoft.com::e3116c88-2eaa-4e28-bbfc-a0d20eb8f39d" providerId="AD" clId="Web-{E465B99F-706E-B000-C256-29AC71D6AC88}" dt="2021-03-30T17:37:49.850" v="66" actId="20577"/>
      <pc:docMkLst>
        <pc:docMk/>
      </pc:docMkLst>
      <pc:sldChg chg="modSp">
        <pc:chgData name="Lisa VanDenBerg" userId="S::lisav@rivaliq2.onmicrosoft.com::e3116c88-2eaa-4e28-bbfc-a0d20eb8f39d" providerId="AD" clId="Web-{E465B99F-706E-B000-C256-29AC71D6AC88}" dt="2021-03-30T17:37:05.663" v="61" actId="1076"/>
        <pc:sldMkLst>
          <pc:docMk/>
          <pc:sldMk cId="0" sldId="256"/>
        </pc:sldMkLst>
        <pc:spChg chg="mod">
          <ac:chgData name="Lisa VanDenBerg" userId="S::lisav@rivaliq2.onmicrosoft.com::e3116c88-2eaa-4e28-bbfc-a0d20eb8f39d" providerId="AD" clId="Web-{E465B99F-706E-B000-C256-29AC71D6AC88}" dt="2021-03-30T17:37:05.663" v="61" actId="1076"/>
          <ac:spMkLst>
            <pc:docMk/>
            <pc:sldMk cId="0" sldId="256"/>
            <ac:spMk id="75" creationId="{00000000-0000-0000-0000-000000000000}"/>
          </ac:spMkLst>
        </pc:spChg>
        <pc:spChg chg="mod">
          <ac:chgData name="Lisa VanDenBerg" userId="S::lisav@rivaliq2.onmicrosoft.com::e3116c88-2eaa-4e28-bbfc-a0d20eb8f39d" providerId="AD" clId="Web-{E465B99F-706E-B000-C256-29AC71D6AC88}" dt="2021-03-30T17:36:59.210" v="59" actId="1076"/>
          <ac:spMkLst>
            <pc:docMk/>
            <pc:sldMk cId="0" sldId="256"/>
            <ac:spMk id="77" creationId="{00000000-0000-0000-0000-000000000000}"/>
          </ac:spMkLst>
        </pc:spChg>
      </pc:sldChg>
      <pc:sldChg chg="modSp">
        <pc:chgData name="Lisa VanDenBerg" userId="S::lisav@rivaliq2.onmicrosoft.com::e3116c88-2eaa-4e28-bbfc-a0d20eb8f39d" providerId="AD" clId="Web-{E465B99F-706E-B000-C256-29AC71D6AC88}" dt="2021-03-30T17:33:02.727" v="1" actId="20577"/>
        <pc:sldMkLst>
          <pc:docMk/>
          <pc:sldMk cId="0" sldId="258"/>
        </pc:sldMkLst>
        <pc:spChg chg="mod">
          <ac:chgData name="Lisa VanDenBerg" userId="S::lisav@rivaliq2.onmicrosoft.com::e3116c88-2eaa-4e28-bbfc-a0d20eb8f39d" providerId="AD" clId="Web-{E465B99F-706E-B000-C256-29AC71D6AC88}" dt="2021-03-30T17:33:02.727" v="1" actId="20577"/>
          <ac:spMkLst>
            <pc:docMk/>
            <pc:sldMk cId="0" sldId="258"/>
            <ac:spMk id="83" creationId="{00000000-0000-0000-0000-000000000000}"/>
          </ac:spMkLst>
        </pc:spChg>
      </pc:sldChg>
      <pc:sldChg chg="modSp">
        <pc:chgData name="Lisa VanDenBerg" userId="S::lisav@rivaliq2.onmicrosoft.com::e3116c88-2eaa-4e28-bbfc-a0d20eb8f39d" providerId="AD" clId="Web-{E465B99F-706E-B000-C256-29AC71D6AC88}" dt="2021-03-30T17:36:25.241" v="48"/>
        <pc:sldMkLst>
          <pc:docMk/>
          <pc:sldMk cId="0" sldId="259"/>
        </pc:sldMkLst>
        <pc:graphicFrameChg chg="mod modGraphic">
          <ac:chgData name="Lisa VanDenBerg" userId="S::lisav@rivaliq2.onmicrosoft.com::e3116c88-2eaa-4e28-bbfc-a0d20eb8f39d" providerId="AD" clId="Web-{E465B99F-706E-B000-C256-29AC71D6AC88}" dt="2021-03-30T17:36:25.241" v="48"/>
          <ac:graphicFrameMkLst>
            <pc:docMk/>
            <pc:sldMk cId="0" sldId="259"/>
            <ac:graphicFrameMk id="91" creationId="{00000000-0000-0000-0000-000000000000}"/>
          </ac:graphicFrameMkLst>
        </pc:graphicFrameChg>
      </pc:sldChg>
      <pc:sldChg chg="modSp">
        <pc:chgData name="Lisa VanDenBerg" userId="S::lisav@rivaliq2.onmicrosoft.com::e3116c88-2eaa-4e28-bbfc-a0d20eb8f39d" providerId="AD" clId="Web-{E465B99F-706E-B000-C256-29AC71D6AC88}" dt="2021-03-30T17:35:22.366" v="10" actId="20577"/>
        <pc:sldMkLst>
          <pc:docMk/>
          <pc:sldMk cId="0" sldId="261"/>
        </pc:sldMkLst>
        <pc:spChg chg="mod">
          <ac:chgData name="Lisa VanDenBerg" userId="S::lisav@rivaliq2.onmicrosoft.com::e3116c88-2eaa-4e28-bbfc-a0d20eb8f39d" providerId="AD" clId="Web-{E465B99F-706E-B000-C256-29AC71D6AC88}" dt="2021-03-30T17:35:22.366" v="10" actId="20577"/>
          <ac:spMkLst>
            <pc:docMk/>
            <pc:sldMk cId="0" sldId="261"/>
            <ac:spMk id="98" creationId="{00000000-0000-0000-0000-000000000000}"/>
          </ac:spMkLst>
        </pc:spChg>
      </pc:sldChg>
      <pc:sldChg chg="modSp">
        <pc:chgData name="Lisa VanDenBerg" userId="S::lisav@rivaliq2.onmicrosoft.com::e3116c88-2eaa-4e28-bbfc-a0d20eb8f39d" providerId="AD" clId="Web-{E465B99F-706E-B000-C256-29AC71D6AC88}" dt="2021-03-30T17:35:46.444" v="26"/>
        <pc:sldMkLst>
          <pc:docMk/>
          <pc:sldMk cId="0" sldId="262"/>
        </pc:sldMkLst>
        <pc:spChg chg="mod">
          <ac:chgData name="Lisa VanDenBerg" userId="S::lisav@rivaliq2.onmicrosoft.com::e3116c88-2eaa-4e28-bbfc-a0d20eb8f39d" providerId="AD" clId="Web-{E465B99F-706E-B000-C256-29AC71D6AC88}" dt="2021-03-30T17:34:17.164" v="5" actId="20577"/>
          <ac:spMkLst>
            <pc:docMk/>
            <pc:sldMk cId="0" sldId="262"/>
            <ac:spMk id="104" creationId="{00000000-0000-0000-0000-000000000000}"/>
          </ac:spMkLst>
        </pc:spChg>
        <pc:graphicFrameChg chg="mod modGraphic">
          <ac:chgData name="Lisa VanDenBerg" userId="S::lisav@rivaliq2.onmicrosoft.com::e3116c88-2eaa-4e28-bbfc-a0d20eb8f39d" providerId="AD" clId="Web-{E465B99F-706E-B000-C256-29AC71D6AC88}" dt="2021-03-30T17:35:46.444" v="26"/>
          <ac:graphicFrameMkLst>
            <pc:docMk/>
            <pc:sldMk cId="0" sldId="262"/>
            <ac:graphicFrameMk id="106" creationId="{00000000-0000-0000-0000-000000000000}"/>
          </ac:graphicFrameMkLst>
        </pc:graphicFrameChg>
      </pc:sldChg>
      <pc:sldChg chg="modSp">
        <pc:chgData name="Lisa VanDenBerg" userId="S::lisav@rivaliq2.onmicrosoft.com::e3116c88-2eaa-4e28-bbfc-a0d20eb8f39d" providerId="AD" clId="Web-{E465B99F-706E-B000-C256-29AC71D6AC88}" dt="2021-03-30T17:36:45.335" v="58"/>
        <pc:sldMkLst>
          <pc:docMk/>
          <pc:sldMk cId="0" sldId="264"/>
        </pc:sldMkLst>
        <pc:spChg chg="mod">
          <ac:chgData name="Lisa VanDenBerg" userId="S::lisav@rivaliq2.onmicrosoft.com::e3116c88-2eaa-4e28-bbfc-a0d20eb8f39d" providerId="AD" clId="Web-{E465B99F-706E-B000-C256-29AC71D6AC88}" dt="2021-03-30T17:34:02.039" v="3" actId="20577"/>
          <ac:spMkLst>
            <pc:docMk/>
            <pc:sldMk cId="0" sldId="264"/>
            <ac:spMk id="114" creationId="{00000000-0000-0000-0000-000000000000}"/>
          </ac:spMkLst>
        </pc:spChg>
        <pc:graphicFrameChg chg="mod modGraphic">
          <ac:chgData name="Lisa VanDenBerg" userId="S::lisav@rivaliq2.onmicrosoft.com::e3116c88-2eaa-4e28-bbfc-a0d20eb8f39d" providerId="AD" clId="Web-{E465B99F-706E-B000-C256-29AC71D6AC88}" dt="2021-03-30T17:36:45.335" v="58"/>
          <ac:graphicFrameMkLst>
            <pc:docMk/>
            <pc:sldMk cId="0" sldId="264"/>
            <ac:graphicFrameMk id="116" creationId="{00000000-0000-0000-0000-000000000000}"/>
          </ac:graphicFrameMkLst>
        </pc:graphicFrameChg>
      </pc:sldChg>
      <pc:sldChg chg="modSp">
        <pc:chgData name="Lisa VanDenBerg" userId="S::lisav@rivaliq2.onmicrosoft.com::e3116c88-2eaa-4e28-bbfc-a0d20eb8f39d" providerId="AD" clId="Web-{E465B99F-706E-B000-C256-29AC71D6AC88}" dt="2021-03-30T17:36:41.944" v="55"/>
        <pc:sldMkLst>
          <pc:docMk/>
          <pc:sldMk cId="0" sldId="265"/>
        </pc:sldMkLst>
        <pc:graphicFrameChg chg="mod modGraphic">
          <ac:chgData name="Lisa VanDenBerg" userId="S::lisav@rivaliq2.onmicrosoft.com::e3116c88-2eaa-4e28-bbfc-a0d20eb8f39d" providerId="AD" clId="Web-{E465B99F-706E-B000-C256-29AC71D6AC88}" dt="2021-03-30T17:36:41.944" v="55"/>
          <ac:graphicFrameMkLst>
            <pc:docMk/>
            <pc:sldMk cId="0" sldId="265"/>
            <ac:graphicFrameMk id="121" creationId="{00000000-0000-0000-0000-000000000000}"/>
          </ac:graphicFrameMkLst>
        </pc:graphicFrameChg>
      </pc:sldChg>
      <pc:sldChg chg="modSp">
        <pc:chgData name="Lisa VanDenBerg" userId="S::lisav@rivaliq2.onmicrosoft.com::e3116c88-2eaa-4e28-bbfc-a0d20eb8f39d" providerId="AD" clId="Web-{E465B99F-706E-B000-C256-29AC71D6AC88}" dt="2021-03-30T17:36:33.288" v="52"/>
        <pc:sldMkLst>
          <pc:docMk/>
          <pc:sldMk cId="0" sldId="270"/>
        </pc:sldMkLst>
        <pc:graphicFrameChg chg="mod modGraphic">
          <ac:chgData name="Lisa VanDenBerg" userId="S::lisav@rivaliq2.onmicrosoft.com::e3116c88-2eaa-4e28-bbfc-a0d20eb8f39d" providerId="AD" clId="Web-{E465B99F-706E-B000-C256-29AC71D6AC88}" dt="2021-03-30T17:36:33.288" v="52"/>
          <ac:graphicFrameMkLst>
            <pc:docMk/>
            <pc:sldMk cId="0" sldId="270"/>
            <ac:graphicFrameMk id="146" creationId="{00000000-0000-0000-0000-000000000000}"/>
          </ac:graphicFrameMkLst>
        </pc:graphicFrameChg>
      </pc:sldChg>
      <pc:sldChg chg="modSp">
        <pc:chgData name="Lisa VanDenBerg" userId="S::lisav@rivaliq2.onmicrosoft.com::e3116c88-2eaa-4e28-bbfc-a0d20eb8f39d" providerId="AD" clId="Web-{E465B99F-706E-B000-C256-29AC71D6AC88}" dt="2021-03-30T17:36:14.257" v="40"/>
        <pc:sldMkLst>
          <pc:docMk/>
          <pc:sldMk cId="0" sldId="271"/>
        </pc:sldMkLst>
        <pc:graphicFrameChg chg="mod modGraphic">
          <ac:chgData name="Lisa VanDenBerg" userId="S::lisav@rivaliq2.onmicrosoft.com::e3116c88-2eaa-4e28-bbfc-a0d20eb8f39d" providerId="AD" clId="Web-{E465B99F-706E-B000-C256-29AC71D6AC88}" dt="2021-03-30T17:36:14.257" v="40"/>
          <ac:graphicFrameMkLst>
            <pc:docMk/>
            <pc:sldMk cId="0" sldId="271"/>
            <ac:graphicFrameMk id="151" creationId="{00000000-0000-0000-0000-000000000000}"/>
          </ac:graphicFrameMkLst>
        </pc:graphicFrameChg>
      </pc:sldChg>
      <pc:sldChg chg="addSp delSp modSp">
        <pc:chgData name="Lisa VanDenBerg" userId="S::lisav@rivaliq2.onmicrosoft.com::e3116c88-2eaa-4e28-bbfc-a0d20eb8f39d" providerId="AD" clId="Web-{E465B99F-706E-B000-C256-29AC71D6AC88}" dt="2021-03-30T17:37:49.850" v="66" actId="20577"/>
        <pc:sldMkLst>
          <pc:docMk/>
          <pc:sldMk cId="0" sldId="272"/>
        </pc:sldMkLst>
        <pc:spChg chg="add">
          <ac:chgData name="Lisa VanDenBerg" userId="S::lisav@rivaliq2.onmicrosoft.com::e3116c88-2eaa-4e28-bbfc-a0d20eb8f39d" providerId="AD" clId="Web-{E465B99F-706E-B000-C256-29AC71D6AC88}" dt="2021-03-30T17:37:37.303" v="65"/>
          <ac:spMkLst>
            <pc:docMk/>
            <pc:sldMk cId="0" sldId="272"/>
            <ac:spMk id="19" creationId="{56DBF357-E558-4221-BDA1-C4DD12764454}"/>
          </ac:spMkLst>
        </pc:spChg>
        <pc:spChg chg="add mod">
          <ac:chgData name="Lisa VanDenBerg" userId="S::lisav@rivaliq2.onmicrosoft.com::e3116c88-2eaa-4e28-bbfc-a0d20eb8f39d" providerId="AD" clId="Web-{E465B99F-706E-B000-C256-29AC71D6AC88}" dt="2021-03-30T17:37:49.850" v="66" actId="20577"/>
          <ac:spMkLst>
            <pc:docMk/>
            <pc:sldMk cId="0" sldId="272"/>
            <ac:spMk id="20" creationId="{5FAF6835-9B74-489F-B6ED-386AA488A206}"/>
          </ac:spMkLst>
        </pc:spChg>
        <pc:spChg chg="del">
          <ac:chgData name="Lisa VanDenBerg" userId="S::lisav@rivaliq2.onmicrosoft.com::e3116c88-2eaa-4e28-bbfc-a0d20eb8f39d" providerId="AD" clId="Web-{E465B99F-706E-B000-C256-29AC71D6AC88}" dt="2021-03-30T17:37:31.584" v="63"/>
          <ac:spMkLst>
            <pc:docMk/>
            <pc:sldMk cId="0" sldId="272"/>
            <ac:spMk id="167" creationId="{00000000-0000-0000-0000-000000000000}"/>
          </ac:spMkLst>
        </pc:spChg>
        <pc:spChg chg="del">
          <ac:chgData name="Lisa VanDenBerg" userId="S::lisav@rivaliq2.onmicrosoft.com::e3116c88-2eaa-4e28-bbfc-a0d20eb8f39d" providerId="AD" clId="Web-{E465B99F-706E-B000-C256-29AC71D6AC88}" dt="2021-03-30T17:37:31.584" v="62"/>
          <ac:spMkLst>
            <pc:docMk/>
            <pc:sldMk cId="0" sldId="272"/>
            <ac:spMk id="168" creationId="{00000000-0000-0000-0000-000000000000}"/>
          </ac:spMkLst>
        </pc:spChg>
        <pc:spChg chg="del">
          <ac:chgData name="Lisa VanDenBerg" userId="S::lisav@rivaliq2.onmicrosoft.com::e3116c88-2eaa-4e28-bbfc-a0d20eb8f39d" providerId="AD" clId="Web-{E465B99F-706E-B000-C256-29AC71D6AC88}" dt="2021-03-30T17:37:35.256" v="64"/>
          <ac:spMkLst>
            <pc:docMk/>
            <pc:sldMk cId="0" sldId="272"/>
            <ac:spMk id="169" creationId="{00000000-0000-0000-0000-000000000000}"/>
          </ac:spMkLst>
        </pc:spChg>
      </pc:sldChg>
    </pc:docChg>
  </pc:docChgLst>
  <pc:docChgLst>
    <pc:chgData name="Lisa VanDenBerg" userId="S::lisav@rivaliq2.onmicrosoft.com::e3116c88-2eaa-4e28-bbfc-a0d20eb8f39d" providerId="AD" clId="Web-{E468B99F-90C2-B000-C256-21EDC40C6D76}"/>
    <pc:docChg chg="modSld">
      <pc:chgData name="Lisa VanDenBerg" userId="S::lisav@rivaliq2.onmicrosoft.com::e3116c88-2eaa-4e28-bbfc-a0d20eb8f39d" providerId="AD" clId="Web-{E468B99F-90C2-B000-C256-21EDC40C6D76}" dt="2021-03-30T18:24:52.596" v="0" actId="1076"/>
      <pc:docMkLst>
        <pc:docMk/>
      </pc:docMkLst>
      <pc:sldChg chg="modSp">
        <pc:chgData name="Lisa VanDenBerg" userId="S::lisav@rivaliq2.onmicrosoft.com::e3116c88-2eaa-4e28-bbfc-a0d20eb8f39d" providerId="AD" clId="Web-{E468B99F-90C2-B000-C256-21EDC40C6D76}" dt="2021-03-30T18:24:52.596" v="0" actId="1076"/>
        <pc:sldMkLst>
          <pc:docMk/>
          <pc:sldMk cId="0" sldId="256"/>
        </pc:sldMkLst>
        <pc:spChg chg="mod">
          <ac:chgData name="Lisa VanDenBerg" userId="S::lisav@rivaliq2.onmicrosoft.com::e3116c88-2eaa-4e28-bbfc-a0d20eb8f39d" providerId="AD" clId="Web-{E468B99F-90C2-B000-C256-21EDC40C6D76}" dt="2021-03-30T18:24:52.596" v="0" actId="1076"/>
          <ac:spMkLst>
            <pc:docMk/>
            <pc:sldMk cId="0" sldId="256"/>
            <ac:spMk id="7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 name="Shape 71"/>
          <p:cNvSpPr>
            <a:spLocks noGrp="1" noRot="1" noChangeAspect="1"/>
          </p:cNvSpPr>
          <p:nvPr>
            <p:ph type="sldImg"/>
          </p:nvPr>
        </p:nvSpPr>
        <p:spPr>
          <a:xfrm>
            <a:off x="1143000" y="685800"/>
            <a:ext cx="4572000" cy="3429000"/>
          </a:xfrm>
          <a:prstGeom prst="rect">
            <a:avLst/>
          </a:prstGeom>
        </p:spPr>
        <p:txBody>
          <a:bodyPr/>
          <a:lstStyle/>
          <a:p>
            <a:endParaRPr/>
          </a:p>
        </p:txBody>
      </p:sp>
      <p:sp>
        <p:nvSpPr>
          <p:cNvPr id="72" name="Shape 7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Arial"/>
      </a:defRPr>
    </a:lvl1pPr>
    <a:lvl2pPr indent="228600" defTabSz="457200" latinLnBrk="0">
      <a:lnSpc>
        <a:spcPct val="117999"/>
      </a:lnSpc>
      <a:defRPr sz="2200">
        <a:latin typeface="+mn-lt"/>
        <a:ea typeface="+mn-ea"/>
        <a:cs typeface="+mn-cs"/>
        <a:sym typeface="Arial"/>
      </a:defRPr>
    </a:lvl2pPr>
    <a:lvl3pPr indent="457200" defTabSz="457200" latinLnBrk="0">
      <a:lnSpc>
        <a:spcPct val="117999"/>
      </a:lnSpc>
      <a:defRPr sz="2200">
        <a:latin typeface="+mn-lt"/>
        <a:ea typeface="+mn-ea"/>
        <a:cs typeface="+mn-cs"/>
        <a:sym typeface="Arial"/>
      </a:defRPr>
    </a:lvl3pPr>
    <a:lvl4pPr indent="685800" defTabSz="457200" latinLnBrk="0">
      <a:lnSpc>
        <a:spcPct val="117999"/>
      </a:lnSpc>
      <a:defRPr sz="2200">
        <a:latin typeface="+mn-lt"/>
        <a:ea typeface="+mn-ea"/>
        <a:cs typeface="+mn-cs"/>
        <a:sym typeface="Arial"/>
      </a:defRPr>
    </a:lvl4pPr>
    <a:lvl5pPr indent="914400" defTabSz="457200" latinLnBrk="0">
      <a:lnSpc>
        <a:spcPct val="117999"/>
      </a:lnSpc>
      <a:defRPr sz="2200">
        <a:latin typeface="+mn-lt"/>
        <a:ea typeface="+mn-ea"/>
        <a:cs typeface="+mn-cs"/>
        <a:sym typeface="Arial"/>
      </a:defRPr>
    </a:lvl5pPr>
    <a:lvl6pPr indent="1143000" defTabSz="457200" latinLnBrk="0">
      <a:lnSpc>
        <a:spcPct val="117999"/>
      </a:lnSpc>
      <a:defRPr sz="2200">
        <a:latin typeface="+mn-lt"/>
        <a:ea typeface="+mn-ea"/>
        <a:cs typeface="+mn-cs"/>
        <a:sym typeface="Arial"/>
      </a:defRPr>
    </a:lvl6pPr>
    <a:lvl7pPr indent="1371600" defTabSz="457200" latinLnBrk="0">
      <a:lnSpc>
        <a:spcPct val="117999"/>
      </a:lnSpc>
      <a:defRPr sz="2200">
        <a:latin typeface="+mn-lt"/>
        <a:ea typeface="+mn-ea"/>
        <a:cs typeface="+mn-cs"/>
        <a:sym typeface="Arial"/>
      </a:defRPr>
    </a:lvl7pPr>
    <a:lvl8pPr indent="1600200" defTabSz="457200" latinLnBrk="0">
      <a:lnSpc>
        <a:spcPct val="117999"/>
      </a:lnSpc>
      <a:defRPr sz="2200">
        <a:latin typeface="+mn-lt"/>
        <a:ea typeface="+mn-ea"/>
        <a:cs typeface="+mn-cs"/>
        <a:sym typeface="Arial"/>
      </a:defRPr>
    </a:lvl8pPr>
    <a:lvl9pPr indent="1828800" defTabSz="457200" latinLnBrk="0">
      <a:lnSpc>
        <a:spcPct val="117999"/>
      </a:lnSpc>
      <a:defRPr sz="22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LUE CONTENT">
    <p:spTree>
      <p:nvGrpSpPr>
        <p:cNvPr id="1" name=""/>
        <p:cNvGrpSpPr/>
        <p:nvPr/>
      </p:nvGrpSpPr>
      <p:grpSpPr>
        <a:xfrm>
          <a:off x="0" y="0"/>
          <a:ext cx="0" cy="0"/>
          <a:chOff x="0" y="0"/>
          <a:chExt cx="0" cy="0"/>
        </a:xfrm>
      </p:grpSpPr>
      <p:sp>
        <p:nvSpPr>
          <p:cNvPr id="1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8" name="Title Text"/>
          <p:cNvSpPr txBox="1">
            <a:spLocks noGrp="1"/>
          </p:cNvSpPr>
          <p:nvPr>
            <p:ph type="title"/>
          </p:nvPr>
        </p:nvSpPr>
        <p:spPr>
          <a:prstGeom prst="rect">
            <a:avLst/>
          </a:prstGeom>
        </p:spPr>
        <p:txBody>
          <a:bodyPr/>
          <a:lstStyle/>
          <a:p>
            <a:r>
              <a:t>Title Text</a:t>
            </a:r>
          </a:p>
        </p:txBody>
      </p:sp>
      <p:sp>
        <p:nvSpPr>
          <p:cNvPr id="19" name="Subtitle"/>
          <p:cNvSpPr txBox="1">
            <a:spLocks noGrp="1"/>
          </p:cNvSpPr>
          <p:nvPr>
            <p:ph type="body" sz="quarter" idx="13"/>
          </p:nvPr>
        </p:nvSpPr>
        <p:spPr>
          <a:xfrm>
            <a:off x="1364431" y="2484687"/>
            <a:ext cx="22163138" cy="803275"/>
          </a:xfrm>
          <a:prstGeom prst="rect">
            <a:avLst/>
          </a:prstGeom>
        </p:spPr>
        <p:txBody>
          <a:bodyPr/>
          <a:lstStyle>
            <a:lvl1pPr>
              <a:lnSpc>
                <a:spcPct val="110000"/>
              </a:lnSpc>
              <a:spcBef>
                <a:spcPts val="0"/>
              </a:spcBef>
              <a:defRPr sz="3100" b="1" cap="all" spc="-31">
                <a:solidFill>
                  <a:srgbClr val="57A7B1"/>
                </a:solidFill>
              </a:defRPr>
            </a:lvl1pPr>
          </a:lstStyle>
          <a:p>
            <a:r>
              <a:t>Subtitle</a:t>
            </a:r>
          </a:p>
        </p:txBody>
      </p:sp>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LUE SECTION copy">
    <p:spTree>
      <p:nvGrpSpPr>
        <p:cNvPr id="1" name=""/>
        <p:cNvGrpSpPr/>
        <p:nvPr/>
      </p:nvGrpSpPr>
      <p:grpSpPr>
        <a:xfrm>
          <a:off x="0" y="0"/>
          <a:ext cx="0" cy="0"/>
          <a:chOff x="0" y="0"/>
          <a:chExt cx="0" cy="0"/>
        </a:xfrm>
      </p:grpSpPr>
      <p:sp>
        <p:nvSpPr>
          <p:cNvPr id="27" name="Rectangle"/>
          <p:cNvSpPr/>
          <p:nvPr/>
        </p:nvSpPr>
        <p:spPr>
          <a:xfrm>
            <a:off x="-79386" y="-72915"/>
            <a:ext cx="24542772" cy="13861830"/>
          </a:xfrm>
          <a:prstGeom prst="rect">
            <a:avLst/>
          </a:prstGeom>
          <a:gradFill>
            <a:gsLst>
              <a:gs pos="0">
                <a:srgbClr val="62B0BA"/>
              </a:gs>
              <a:gs pos="92820">
                <a:srgbClr val="2B386B"/>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28" name="Title Text"/>
          <p:cNvSpPr txBox="1">
            <a:spLocks noGrp="1"/>
          </p:cNvSpPr>
          <p:nvPr>
            <p:ph type="title"/>
          </p:nvPr>
        </p:nvSpPr>
        <p:spPr>
          <a:xfrm>
            <a:off x="2362200" y="-7315200"/>
            <a:ext cx="21869400" cy="2881785"/>
          </a:xfrm>
          <a:prstGeom prst="rect">
            <a:avLst/>
          </a:prstGeom>
        </p:spPr>
        <p:txBody>
          <a:bodyPr lIns="50800" tIns="50800" rIns="50800" bIns="50800" anchor="ctr">
            <a:normAutofit/>
          </a:bodyPr>
          <a:lstStyle>
            <a:lvl1pPr algn="ctr">
              <a:defRPr cap="all">
                <a:solidFill>
                  <a:srgbClr val="FFFFFF"/>
                </a:solidFill>
              </a:defRPr>
            </a:lvl1pPr>
          </a:lstStyle>
          <a:p>
            <a:r>
              <a:t>Title Text</a:t>
            </a:r>
          </a:p>
        </p:txBody>
      </p:sp>
      <p:pic>
        <p:nvPicPr>
          <p:cNvPr id="29" name="Rival IQ_FullColor_Waves_RGB (1).png" descr="Rival IQ_FullColor_Waves_RGB (1).png"/>
          <p:cNvPicPr>
            <a:picLocks noChangeAspect="1"/>
          </p:cNvPicPr>
          <p:nvPr/>
        </p:nvPicPr>
        <p:blipFill>
          <a:blip r:embed="rId2"/>
          <a:srcRect r="38713"/>
          <a:stretch>
            <a:fillRect/>
          </a:stretch>
        </p:blipFill>
        <p:spPr>
          <a:xfrm>
            <a:off x="20247835" y="8987222"/>
            <a:ext cx="4145425" cy="4769587"/>
          </a:xfrm>
          <a:prstGeom prst="rect">
            <a:avLst/>
          </a:prstGeom>
          <a:ln w="12700">
            <a:miter lim="400000"/>
          </a:ln>
        </p:spPr>
      </p:pic>
      <p:pic>
        <p:nvPicPr>
          <p:cNvPr id="30" name="Picture 12" descr="Picture 12"/>
          <p:cNvPicPr>
            <a:picLocks noChangeAspect="1"/>
          </p:cNvPicPr>
          <p:nvPr/>
        </p:nvPicPr>
        <p:blipFill>
          <a:blip r:embed="rId3"/>
          <a:srcRect r="57311"/>
          <a:stretch>
            <a:fillRect/>
          </a:stretch>
        </p:blipFill>
        <p:spPr>
          <a:xfrm>
            <a:off x="21946787" y="11285206"/>
            <a:ext cx="1990062" cy="2012388"/>
          </a:xfrm>
          <a:prstGeom prst="rect">
            <a:avLst/>
          </a:prstGeom>
          <a:ln w="12700">
            <a:miter lim="400000"/>
          </a:ln>
        </p:spPr>
      </p:pic>
      <p:sp>
        <p:nvSpPr>
          <p:cNvPr id="31" name="Rectangle"/>
          <p:cNvSpPr/>
          <p:nvPr/>
        </p:nvSpPr>
        <p:spPr>
          <a:xfrm>
            <a:off x="2914650" y="2974677"/>
            <a:ext cx="18554700" cy="7766646"/>
          </a:xfrm>
          <a:prstGeom prst="rect">
            <a:avLst/>
          </a:prstGeom>
          <a:solidFill>
            <a:srgbClr val="000000">
              <a:alpha val="46845"/>
            </a:srgbClr>
          </a:soli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32" name="[Getting Started: Crafting your social media audit and exporting your data]"/>
          <p:cNvSpPr txBox="1">
            <a:spLocks noGrp="1"/>
          </p:cNvSpPr>
          <p:nvPr>
            <p:ph type="body" sz="quarter" idx="13"/>
          </p:nvPr>
        </p:nvSpPr>
        <p:spPr>
          <a:xfrm>
            <a:off x="6579418" y="8255372"/>
            <a:ext cx="11225163" cy="1269256"/>
          </a:xfrm>
          <a:prstGeom prst="rect">
            <a:avLst/>
          </a:prstGeom>
        </p:spPr>
        <p:txBody>
          <a:bodyPr anchor="ctr">
            <a:spAutoFit/>
          </a:bodyPr>
          <a:lstStyle>
            <a:lvl1pPr algn="ctr">
              <a:spcBef>
                <a:spcPts val="0"/>
              </a:spcBef>
              <a:defRPr sz="4000">
                <a:solidFill>
                  <a:srgbClr val="FFFFFF"/>
                </a:solidFill>
              </a:defRPr>
            </a:lvl1pPr>
          </a:lstStyle>
          <a:p>
            <a:r>
              <a:t>[Getting Started: Crafting your social media audit and exporting your data]</a:t>
            </a:r>
          </a:p>
        </p:txBody>
      </p:sp>
      <p:sp>
        <p:nvSpPr>
          <p:cNvPr id="33" name="gather competitive data"/>
          <p:cNvSpPr txBox="1">
            <a:spLocks noGrp="1"/>
          </p:cNvSpPr>
          <p:nvPr>
            <p:ph type="body" sz="half" idx="14"/>
          </p:nvPr>
        </p:nvSpPr>
        <p:spPr>
          <a:xfrm>
            <a:off x="4145508" y="2715976"/>
            <a:ext cx="16092984" cy="6977933"/>
          </a:xfrm>
          <a:prstGeom prst="rect">
            <a:avLst/>
          </a:prstGeom>
        </p:spPr>
        <p:txBody>
          <a:bodyPr lIns="50800" tIns="50800" rIns="50800" bIns="50800" anchor="ctr"/>
          <a:lstStyle/>
          <a:p>
            <a:pPr algn="ctr">
              <a:lnSpc>
                <a:spcPct val="80000"/>
              </a:lnSpc>
              <a:spcBef>
                <a:spcPts val="0"/>
              </a:spcBef>
              <a:defRPr sz="6500" b="1">
                <a:solidFill>
                  <a:srgbClr val="FFFFFF"/>
                </a:solidFill>
              </a:defRPr>
            </a:pPr>
            <a:r>
              <a:t>Social Media Competitive Audit Course</a:t>
            </a:r>
          </a:p>
          <a:p>
            <a:pPr algn="ctr">
              <a:lnSpc>
                <a:spcPct val="80000"/>
              </a:lnSpc>
              <a:spcBef>
                <a:spcPts val="0"/>
              </a:spcBef>
              <a:defRPr sz="6500" b="1">
                <a:solidFill>
                  <a:srgbClr val="FFFFFF"/>
                </a:solidFill>
              </a:defRPr>
            </a:pPr>
            <a:r>
              <a:t>with Lauren Teague</a:t>
            </a:r>
          </a:p>
        </p:txBody>
      </p:sp>
      <p:sp>
        <p:nvSpPr>
          <p:cNvPr id="34" name="Slide Number"/>
          <p:cNvSpPr txBox="1">
            <a:spLocks noGrp="1"/>
          </p:cNvSpPr>
          <p:nvPr>
            <p:ph type="sldNum" sz="quarter" idx="2"/>
          </p:nvPr>
        </p:nvSpPr>
        <p:spPr>
          <a:xfrm>
            <a:off x="22779697" y="12997870"/>
            <a:ext cx="396827" cy="385391"/>
          </a:xfrm>
          <a:prstGeom prst="rect">
            <a:avLst/>
          </a:prstGeom>
        </p:spPr>
        <p:txBody>
          <a:bodyPr wrap="none" lIns="50800" tIns="50800" rIns="50800" bIns="50800" anchor="b"/>
          <a:lstStyle>
            <a:lvl1pPr algn="ctr" defTabSz="3428913">
              <a:lnSpc>
                <a:spcPct val="80000"/>
              </a:lnSpc>
              <a:spcBef>
                <a:spcPts val="3300"/>
              </a:spcBef>
              <a:defRPr sz="2000">
                <a:solidFill>
                  <a:srgbClr val="53585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new blue titel">
    <p:spTree>
      <p:nvGrpSpPr>
        <p:cNvPr id="1" name=""/>
        <p:cNvGrpSpPr/>
        <p:nvPr/>
      </p:nvGrpSpPr>
      <p:grpSpPr>
        <a:xfrm>
          <a:off x="0" y="0"/>
          <a:ext cx="0" cy="0"/>
          <a:chOff x="0" y="0"/>
          <a:chExt cx="0" cy="0"/>
        </a:xfrm>
      </p:grpSpPr>
      <p:sp>
        <p:nvSpPr>
          <p:cNvPr id="41" name="Rectangle"/>
          <p:cNvSpPr/>
          <p:nvPr/>
        </p:nvSpPr>
        <p:spPr>
          <a:xfrm>
            <a:off x="-79386" y="-72915"/>
            <a:ext cx="24542772" cy="13861830"/>
          </a:xfrm>
          <a:prstGeom prst="rect">
            <a:avLst/>
          </a:prstGeom>
          <a:gradFill>
            <a:gsLst>
              <a:gs pos="0">
                <a:srgbClr val="62B0BA"/>
              </a:gs>
              <a:gs pos="92820">
                <a:srgbClr val="2B386B"/>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42" name="[Getting Started: Crafting your social media audit and exporting your data]"/>
          <p:cNvSpPr txBox="1">
            <a:spLocks noGrp="1"/>
          </p:cNvSpPr>
          <p:nvPr>
            <p:ph type="body" sz="quarter" idx="13"/>
          </p:nvPr>
        </p:nvSpPr>
        <p:spPr>
          <a:xfrm>
            <a:off x="6579418" y="9271372"/>
            <a:ext cx="11225163" cy="1269256"/>
          </a:xfrm>
          <a:prstGeom prst="rect">
            <a:avLst/>
          </a:prstGeom>
        </p:spPr>
        <p:txBody>
          <a:bodyPr anchor="ctr">
            <a:spAutoFit/>
          </a:bodyPr>
          <a:lstStyle>
            <a:lvl1pPr algn="ctr">
              <a:spcBef>
                <a:spcPts val="0"/>
              </a:spcBef>
              <a:defRPr sz="4000">
                <a:solidFill>
                  <a:srgbClr val="FFFFFF"/>
                </a:solidFill>
              </a:defRPr>
            </a:lvl1pPr>
          </a:lstStyle>
          <a:p>
            <a:r>
              <a:t>[Getting Started: Crafting your social media audit and exporting your data]</a:t>
            </a:r>
          </a:p>
        </p:txBody>
      </p:sp>
      <p:sp>
        <p:nvSpPr>
          <p:cNvPr id="43" name="gather competitive data"/>
          <p:cNvSpPr txBox="1">
            <a:spLocks noGrp="1"/>
          </p:cNvSpPr>
          <p:nvPr>
            <p:ph type="body" sz="quarter" idx="14"/>
          </p:nvPr>
        </p:nvSpPr>
        <p:spPr>
          <a:xfrm>
            <a:off x="4942283" y="4764049"/>
            <a:ext cx="14499434" cy="4187902"/>
          </a:xfrm>
          <a:prstGeom prst="rect">
            <a:avLst/>
          </a:prstGeom>
        </p:spPr>
        <p:txBody>
          <a:bodyPr lIns="50800" tIns="50800" rIns="50800" bIns="50800" anchor="ctr"/>
          <a:lstStyle/>
          <a:p>
            <a:pPr algn="ctr">
              <a:lnSpc>
                <a:spcPct val="80000"/>
              </a:lnSpc>
              <a:spcBef>
                <a:spcPts val="0"/>
              </a:spcBef>
              <a:defRPr sz="8000" b="1" cap="all">
                <a:solidFill>
                  <a:srgbClr val="FFFFFF"/>
                </a:solidFill>
              </a:defRPr>
            </a:pPr>
            <a:r>
              <a:t>Social Media Competitive Audit Course</a:t>
            </a:r>
          </a:p>
          <a:p>
            <a:pPr algn="ctr">
              <a:lnSpc>
                <a:spcPct val="80000"/>
              </a:lnSpc>
              <a:spcBef>
                <a:spcPts val="0"/>
              </a:spcBef>
              <a:defRPr sz="8000" b="1" cap="all">
                <a:solidFill>
                  <a:srgbClr val="FFFFFF"/>
                </a:solidFill>
              </a:defRPr>
            </a:pPr>
            <a:r>
              <a:t>with Lauren Teague</a:t>
            </a:r>
          </a:p>
        </p:txBody>
      </p:sp>
      <p:sp>
        <p:nvSpPr>
          <p:cNvPr id="44" name="Title Text"/>
          <p:cNvSpPr txBox="1">
            <a:spLocks noGrp="1"/>
          </p:cNvSpPr>
          <p:nvPr>
            <p:ph type="title"/>
          </p:nvPr>
        </p:nvSpPr>
        <p:spPr>
          <a:xfrm>
            <a:off x="2362200" y="-7315200"/>
            <a:ext cx="21869400" cy="2881785"/>
          </a:xfrm>
          <a:prstGeom prst="rect">
            <a:avLst/>
          </a:prstGeom>
        </p:spPr>
        <p:txBody>
          <a:bodyPr lIns="50800" tIns="50800" rIns="50800" bIns="50800" anchor="ctr">
            <a:normAutofit/>
          </a:bodyPr>
          <a:lstStyle>
            <a:lvl1pPr algn="ctr">
              <a:defRPr cap="all">
                <a:solidFill>
                  <a:srgbClr val="FFFFFF"/>
                </a:solidFill>
              </a:defRPr>
            </a:lvl1pPr>
          </a:lstStyle>
          <a:p>
            <a:r>
              <a:t>Title Text</a:t>
            </a:r>
          </a:p>
        </p:txBody>
      </p:sp>
      <p:pic>
        <p:nvPicPr>
          <p:cNvPr id="45" name="Image" descr="Image"/>
          <p:cNvPicPr>
            <a:picLocks noChangeAspect="1"/>
          </p:cNvPicPr>
          <p:nvPr/>
        </p:nvPicPr>
        <p:blipFill>
          <a:blip r:embed="rId2"/>
          <a:stretch>
            <a:fillRect/>
          </a:stretch>
        </p:blipFill>
        <p:spPr>
          <a:xfrm rot="11794452">
            <a:off x="3845956" y="-2586706"/>
            <a:ext cx="25080679" cy="6148420"/>
          </a:xfrm>
          <a:prstGeom prst="rect">
            <a:avLst/>
          </a:prstGeom>
          <a:ln w="12700">
            <a:miter lim="400000"/>
          </a:ln>
        </p:spPr>
      </p:pic>
      <p:pic>
        <p:nvPicPr>
          <p:cNvPr id="46" name="Image" descr="Image"/>
          <p:cNvPicPr>
            <a:picLocks noChangeAspect="1"/>
          </p:cNvPicPr>
          <p:nvPr/>
        </p:nvPicPr>
        <p:blipFill>
          <a:blip r:embed="rId2"/>
          <a:stretch>
            <a:fillRect/>
          </a:stretch>
        </p:blipFill>
        <p:spPr>
          <a:xfrm rot="1320000">
            <a:off x="-5069444" y="8970294"/>
            <a:ext cx="25080680" cy="6148419"/>
          </a:xfrm>
          <a:prstGeom prst="rect">
            <a:avLst/>
          </a:prstGeom>
          <a:ln w="12700">
            <a:miter lim="400000"/>
          </a:ln>
        </p:spPr>
      </p:pic>
      <p:grpSp>
        <p:nvGrpSpPr>
          <p:cNvPr id="49" name="Group"/>
          <p:cNvGrpSpPr/>
          <p:nvPr/>
        </p:nvGrpSpPr>
        <p:grpSpPr>
          <a:xfrm>
            <a:off x="20892244" y="10307142"/>
            <a:ext cx="2362399" cy="2362399"/>
            <a:chOff x="0" y="0"/>
            <a:chExt cx="2362398" cy="2362398"/>
          </a:xfrm>
        </p:grpSpPr>
        <p:pic>
          <p:nvPicPr>
            <p:cNvPr id="47" name="white-logo.png" descr="white-logo.png"/>
            <p:cNvPicPr>
              <a:picLocks noChangeAspect="1"/>
            </p:cNvPicPr>
            <p:nvPr/>
          </p:nvPicPr>
          <p:blipFill>
            <a:blip r:embed="rId3"/>
            <a:stretch>
              <a:fillRect/>
            </a:stretch>
          </p:blipFill>
          <p:spPr>
            <a:xfrm>
              <a:off x="433319" y="373629"/>
              <a:ext cx="1530808" cy="1530808"/>
            </a:xfrm>
            <a:prstGeom prst="rect">
              <a:avLst/>
            </a:prstGeom>
            <a:ln w="12700" cap="flat">
              <a:noFill/>
              <a:miter lim="400000"/>
            </a:ln>
            <a:effectLst/>
          </p:spPr>
        </p:pic>
        <p:sp>
          <p:nvSpPr>
            <p:cNvPr id="48" name="Square"/>
            <p:cNvSpPr/>
            <p:nvPr/>
          </p:nvSpPr>
          <p:spPr>
            <a:xfrm>
              <a:off x="0" y="0"/>
              <a:ext cx="2362399" cy="2362399"/>
            </a:xfrm>
            <a:prstGeom prst="rect">
              <a:avLst/>
            </a:prstGeom>
            <a:noFill/>
            <a:ln w="38100" cap="flat">
              <a:solidFill>
                <a:srgbClr val="FFFFFF"/>
              </a:solidFill>
              <a:prstDash val="solid"/>
              <a:miter lim="400000"/>
            </a:ln>
            <a:effectLst/>
          </p:spPr>
          <p:txBody>
            <a:bodyPr wrap="square" lIns="50800" tIns="50800" rIns="50800" bIns="50800" numCol="1" anchor="ctr">
              <a:noAutofit/>
            </a:bodyPr>
            <a:lstStyle/>
            <a:p>
              <a:pPr defTabSz="584200">
                <a:defRPr sz="1600" cap="none">
                  <a:solidFill>
                    <a:srgbClr val="FFFFFF"/>
                  </a:solidFill>
                </a:defRPr>
              </a:pPr>
              <a:endParaRPr/>
            </a:p>
          </p:txBody>
        </p:sp>
      </p:grpSp>
      <p:sp>
        <p:nvSpPr>
          <p:cNvPr id="50" name="Oval"/>
          <p:cNvSpPr/>
          <p:nvPr/>
        </p:nvSpPr>
        <p:spPr>
          <a:xfrm>
            <a:off x="10922000" y="2336403"/>
            <a:ext cx="2540000" cy="2540001"/>
          </a:xfrm>
          <a:prstGeom prst="ellipse">
            <a:avLst/>
          </a:prstGeom>
          <a:solidFill>
            <a:srgbClr val="000000"/>
          </a:solidFill>
          <a:ln w="12700">
            <a:miter lim="400000"/>
          </a:ln>
        </p:spPr>
        <p:txBody>
          <a:bodyPr lIns="50800" tIns="50800" rIns="50800" bIns="50800" anchor="ctr"/>
          <a:lstStyle/>
          <a:p>
            <a:pPr>
              <a:lnSpc>
                <a:spcPct val="100000"/>
              </a:lnSpc>
              <a:defRPr sz="2200" cap="none" spc="-44">
                <a:solidFill>
                  <a:srgbClr val="FFFFFF"/>
                </a:solidFill>
              </a:defRPr>
            </a:pPr>
            <a:endParaRPr/>
          </a:p>
        </p:txBody>
      </p:sp>
      <p:sp>
        <p:nvSpPr>
          <p:cNvPr id="51" name="1"/>
          <p:cNvSpPr txBox="1">
            <a:spLocks noGrp="1"/>
          </p:cNvSpPr>
          <p:nvPr>
            <p:ph type="body" sz="quarter" idx="15"/>
          </p:nvPr>
        </p:nvSpPr>
        <p:spPr>
          <a:xfrm>
            <a:off x="10970855" y="2488214"/>
            <a:ext cx="2267070" cy="2236380"/>
          </a:xfrm>
          <a:prstGeom prst="rect">
            <a:avLst/>
          </a:prstGeom>
        </p:spPr>
        <p:txBody>
          <a:bodyPr lIns="50800" tIns="50800" rIns="50800" bIns="50800" anchor="ctr">
            <a:spAutoFit/>
          </a:bodyPr>
          <a:lstStyle>
            <a:lvl1pPr algn="ctr" defTabSz="1160858">
              <a:lnSpc>
                <a:spcPct val="80000"/>
              </a:lnSpc>
              <a:spcBef>
                <a:spcPts val="0"/>
              </a:spcBef>
              <a:defRPr sz="15000" b="1" cap="all" spc="-750">
                <a:solidFill>
                  <a:srgbClr val="65B0B9"/>
                </a:solidFill>
              </a:defRPr>
            </a:lvl1pPr>
          </a:lstStyle>
          <a:p>
            <a:r>
              <a:t>1</a:t>
            </a:r>
          </a:p>
        </p:txBody>
      </p:sp>
      <p:sp>
        <p:nvSpPr>
          <p:cNvPr id="52" name="Slide Number"/>
          <p:cNvSpPr txBox="1">
            <a:spLocks noGrp="1"/>
          </p:cNvSpPr>
          <p:nvPr>
            <p:ph type="sldNum" sz="quarter" idx="2"/>
          </p:nvPr>
        </p:nvSpPr>
        <p:spPr>
          <a:xfrm>
            <a:off x="22779697" y="12997870"/>
            <a:ext cx="396827" cy="385391"/>
          </a:xfrm>
          <a:prstGeom prst="rect">
            <a:avLst/>
          </a:prstGeom>
        </p:spPr>
        <p:txBody>
          <a:bodyPr wrap="none" lIns="50800" tIns="50800" rIns="50800" bIns="50800" anchor="b"/>
          <a:lstStyle>
            <a:lvl1pPr algn="ctr" defTabSz="3428913">
              <a:lnSpc>
                <a:spcPct val="80000"/>
              </a:lnSpc>
              <a:spcBef>
                <a:spcPts val="3300"/>
              </a:spcBef>
              <a:defRPr sz="2000">
                <a:solidFill>
                  <a:srgbClr val="53585F"/>
                </a:solidFill>
              </a:defRPr>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copy">
    <p:spTree>
      <p:nvGrpSpPr>
        <p:cNvPr id="1" name=""/>
        <p:cNvGrpSpPr/>
        <p:nvPr/>
      </p:nvGrpSpPr>
      <p:grpSpPr>
        <a:xfrm>
          <a:off x="0" y="0"/>
          <a:ext cx="0" cy="0"/>
          <a:chOff x="0" y="0"/>
          <a:chExt cx="0" cy="0"/>
        </a:xfrm>
      </p:grpSpPr>
      <p:sp>
        <p:nvSpPr>
          <p:cNvPr id="59" name="Rectangle"/>
          <p:cNvSpPr/>
          <p:nvPr/>
        </p:nvSpPr>
        <p:spPr>
          <a:xfrm>
            <a:off x="-79386" y="-72915"/>
            <a:ext cx="24542772" cy="13861830"/>
          </a:xfrm>
          <a:prstGeom prst="rect">
            <a:avLst/>
          </a:prstGeom>
          <a:gradFill>
            <a:gsLst>
              <a:gs pos="0">
                <a:srgbClr val="62B0BA"/>
              </a:gs>
              <a:gs pos="92820">
                <a:srgbClr val="2B386B"/>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60" name="Rectangle"/>
          <p:cNvSpPr/>
          <p:nvPr/>
        </p:nvSpPr>
        <p:spPr>
          <a:xfrm>
            <a:off x="15293875" y="1155678"/>
            <a:ext cx="7760197" cy="11282065"/>
          </a:xfrm>
          <a:prstGeom prst="rect">
            <a:avLst/>
          </a:prstGeom>
          <a:solidFill>
            <a:srgbClr val="000000">
              <a:alpha val="24609"/>
            </a:srgbClr>
          </a:soli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61" name="Title Text"/>
          <p:cNvSpPr txBox="1">
            <a:spLocks noGrp="1"/>
          </p:cNvSpPr>
          <p:nvPr>
            <p:ph type="title"/>
          </p:nvPr>
        </p:nvSpPr>
        <p:spPr>
          <a:xfrm>
            <a:off x="1905000" y="1595435"/>
            <a:ext cx="14913430" cy="2651126"/>
          </a:xfrm>
          <a:prstGeom prst="rect">
            <a:avLst/>
          </a:prstGeom>
        </p:spPr>
        <p:txBody>
          <a:bodyPr anchor="ctr">
            <a:normAutofit/>
          </a:bodyPr>
          <a:lstStyle>
            <a:lvl1pPr>
              <a:defRPr sz="6000">
                <a:solidFill>
                  <a:srgbClr val="FFFFFF"/>
                </a:solidFill>
              </a:defRPr>
            </a:lvl1pPr>
          </a:lstStyle>
          <a:p>
            <a:r>
              <a:t>Title Text</a:t>
            </a:r>
          </a:p>
        </p:txBody>
      </p:sp>
      <p:sp>
        <p:nvSpPr>
          <p:cNvPr id="62" name="Body Level One…"/>
          <p:cNvSpPr txBox="1">
            <a:spLocks noGrp="1"/>
          </p:cNvSpPr>
          <p:nvPr>
            <p:ph type="body" sz="quarter" idx="1"/>
          </p:nvPr>
        </p:nvSpPr>
        <p:spPr>
          <a:xfrm>
            <a:off x="1905000" y="4572000"/>
            <a:ext cx="15163800" cy="2057400"/>
          </a:xfrm>
          <a:prstGeom prst="rect">
            <a:avLst/>
          </a:prstGeom>
        </p:spPr>
        <p:txBody>
          <a:bodyPr>
            <a:normAutofit/>
          </a:bodyPr>
          <a:lstStyle>
            <a:lvl1pPr>
              <a:lnSpc>
                <a:spcPct val="150000"/>
              </a:lnSpc>
              <a:spcBef>
                <a:spcPts val="0"/>
              </a:spcBef>
              <a:defRPr sz="4000">
                <a:solidFill>
                  <a:srgbClr val="FFFFFF"/>
                </a:solidFill>
              </a:defRPr>
            </a:lvl1pPr>
            <a:lvl2pPr marL="938388" indent="-493888">
              <a:lnSpc>
                <a:spcPct val="150000"/>
              </a:lnSpc>
              <a:spcBef>
                <a:spcPts val="0"/>
              </a:spcBef>
              <a:buSzPct val="75000"/>
              <a:buChar char="•"/>
              <a:defRPr sz="4000">
                <a:solidFill>
                  <a:srgbClr val="FFFFFF"/>
                </a:solidFill>
              </a:defRPr>
            </a:lvl2pPr>
            <a:lvl3pPr marL="1382888" indent="-493888">
              <a:lnSpc>
                <a:spcPct val="150000"/>
              </a:lnSpc>
              <a:spcBef>
                <a:spcPts val="0"/>
              </a:spcBef>
              <a:buSzPct val="75000"/>
              <a:buChar char="•"/>
              <a:defRPr sz="4000">
                <a:solidFill>
                  <a:srgbClr val="FFFFFF"/>
                </a:solidFill>
              </a:defRPr>
            </a:lvl3pPr>
            <a:lvl4pPr marL="1827388" indent="-493888">
              <a:lnSpc>
                <a:spcPct val="150000"/>
              </a:lnSpc>
              <a:spcBef>
                <a:spcPts val="0"/>
              </a:spcBef>
              <a:buSzPct val="75000"/>
              <a:buChar char="•"/>
              <a:defRPr sz="4000">
                <a:solidFill>
                  <a:srgbClr val="FFFFFF"/>
                </a:solidFill>
              </a:defRPr>
            </a:lvl4pPr>
            <a:lvl5pPr marL="2271888" indent="-493888">
              <a:lnSpc>
                <a:spcPct val="150000"/>
              </a:lnSpc>
              <a:spcBef>
                <a:spcPts val="0"/>
              </a:spcBef>
              <a:buSzPct val="75000"/>
              <a:buChar char="•"/>
              <a:defRPr sz="40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pic>
        <p:nvPicPr>
          <p:cNvPr id="63" name="Rival IQ_FullColor_Waves_RGB (1).png" descr="Rival IQ_FullColor_Waves_RGB (1).png"/>
          <p:cNvPicPr>
            <a:picLocks noChangeAspect="1"/>
          </p:cNvPicPr>
          <p:nvPr/>
        </p:nvPicPr>
        <p:blipFill>
          <a:blip r:embed="rId2"/>
          <a:srcRect r="38713"/>
          <a:stretch>
            <a:fillRect/>
          </a:stretch>
        </p:blipFill>
        <p:spPr>
          <a:xfrm>
            <a:off x="20247835" y="8987222"/>
            <a:ext cx="4145425" cy="4769587"/>
          </a:xfrm>
          <a:prstGeom prst="rect">
            <a:avLst/>
          </a:prstGeom>
          <a:ln w="12700">
            <a:miter lim="400000"/>
          </a:ln>
        </p:spPr>
      </p:pic>
      <p:pic>
        <p:nvPicPr>
          <p:cNvPr id="64" name="Picture 12" descr="Picture 12"/>
          <p:cNvPicPr>
            <a:picLocks noChangeAspect="1"/>
          </p:cNvPicPr>
          <p:nvPr/>
        </p:nvPicPr>
        <p:blipFill>
          <a:blip r:embed="rId3"/>
          <a:srcRect r="57311"/>
          <a:stretch>
            <a:fillRect/>
          </a:stretch>
        </p:blipFill>
        <p:spPr>
          <a:xfrm>
            <a:off x="21946787" y="11285206"/>
            <a:ext cx="1990062" cy="2012388"/>
          </a:xfrm>
          <a:prstGeom prst="rect">
            <a:avLst/>
          </a:prstGeom>
          <a:ln w="12700">
            <a:miter lim="400000"/>
          </a:ln>
        </p:spPr>
      </p:pic>
      <p:sp>
        <p:nvSpPr>
          <p:cNvPr id="65" name="Slide Number"/>
          <p:cNvSpPr txBox="1">
            <a:spLocks noGrp="1"/>
          </p:cNvSpPr>
          <p:nvPr>
            <p:ph type="sldNum" sz="quarter" idx="2"/>
          </p:nvPr>
        </p:nvSpPr>
        <p:spPr>
          <a:xfrm>
            <a:off x="14630400" y="12712700"/>
            <a:ext cx="5689600" cy="736600"/>
          </a:xfrm>
          <a:prstGeom prst="rect">
            <a:avLst/>
          </a:prstGeom>
        </p:spPr>
        <p:txBody>
          <a:bodyPr wrap="none"/>
          <a:lstStyle>
            <a:lvl1pPr algn="ctr">
              <a:lnSpc>
                <a:spcPct val="80000"/>
              </a:lnSpc>
              <a:defRPr sz="3300">
                <a:solidFill>
                  <a:srgbClr val="53585F"/>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t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ody Level One…"/>
          <p:cNvSpPr txBox="1">
            <a:spLocks noGrp="1"/>
          </p:cNvSpPr>
          <p:nvPr>
            <p:ph type="body" idx="1"/>
          </p:nvPr>
        </p:nvSpPr>
        <p:spPr>
          <a:xfrm>
            <a:off x="1371600" y="4076163"/>
            <a:ext cx="19567178" cy="782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lstStyle/>
          <a:p>
            <a:r>
              <a:t>Body Level One</a:t>
            </a:r>
          </a:p>
          <a:p>
            <a:pPr lvl="1"/>
            <a:r>
              <a:t>Body Level Two</a:t>
            </a:r>
          </a:p>
          <a:p>
            <a:pPr lvl="2"/>
            <a:r>
              <a:t>Body Level Three</a:t>
            </a:r>
          </a:p>
          <a:p>
            <a:pPr lvl="3"/>
            <a:r>
              <a:t>Body Level Four</a:t>
            </a:r>
          </a:p>
          <a:p>
            <a:pPr lvl="4"/>
            <a:r>
              <a:t>Body Level Five</a:t>
            </a:r>
          </a:p>
        </p:txBody>
      </p:sp>
      <p:sp>
        <p:nvSpPr>
          <p:cNvPr id="3" name="Shape 120"/>
          <p:cNvSpPr/>
          <p:nvPr/>
        </p:nvSpPr>
        <p:spPr>
          <a:xfrm>
            <a:off x="-17464" y="-36279"/>
            <a:ext cx="24418928" cy="270656"/>
          </a:xfrm>
          <a:prstGeom prst="rect">
            <a:avLst/>
          </a:prstGeom>
          <a:gradFill>
            <a:gsLst>
              <a:gs pos="0">
                <a:srgbClr val="62B0BA"/>
              </a:gs>
              <a:gs pos="68583">
                <a:srgbClr val="252A62"/>
              </a:gs>
              <a:gs pos="95973">
                <a:srgbClr val="8B4AB4"/>
              </a:gs>
            </a:gsLst>
            <a:path>
              <a:fillToRect l="5168" t="132803" r="94831" b="-32803"/>
            </a:path>
          </a:gradFill>
          <a:ln w="12700">
            <a:miter lim="400000"/>
          </a:ln>
        </p:spPr>
        <p:txBody>
          <a:bodyPr lIns="71436" tIns="71436" rIns="71436" bIns="71436" anchor="ctr"/>
          <a:lstStyle/>
          <a:p>
            <a:pPr>
              <a:lnSpc>
                <a:spcPct val="100000"/>
              </a:lnSpc>
              <a:defRPr sz="3200" b="0" cap="none">
                <a:solidFill>
                  <a:srgbClr val="62B0BA"/>
                </a:solidFill>
              </a:defRPr>
            </a:pPr>
            <a:endParaRPr/>
          </a:p>
        </p:txBody>
      </p:sp>
      <p:sp>
        <p:nvSpPr>
          <p:cNvPr id="4" name="Title Text"/>
          <p:cNvSpPr txBox="1">
            <a:spLocks noGrp="1"/>
          </p:cNvSpPr>
          <p:nvPr>
            <p:ph type="title"/>
          </p:nvPr>
        </p:nvSpPr>
        <p:spPr>
          <a:xfrm>
            <a:off x="1361817" y="1113087"/>
            <a:ext cx="22168366" cy="15215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Title Text</a:t>
            </a:r>
          </a:p>
        </p:txBody>
      </p:sp>
      <p:pic>
        <p:nvPicPr>
          <p:cNvPr id="5" name="Rival IQ_FullColor_Waves_RGB (1).png" descr="Rival IQ_FullColor_Waves_RGB (1).png"/>
          <p:cNvPicPr>
            <a:picLocks noChangeAspect="1"/>
          </p:cNvPicPr>
          <p:nvPr/>
        </p:nvPicPr>
        <p:blipFill>
          <a:blip r:embed="rId6"/>
          <a:srcRect r="38713"/>
          <a:stretch>
            <a:fillRect/>
          </a:stretch>
        </p:blipFill>
        <p:spPr>
          <a:xfrm>
            <a:off x="20247835" y="8987222"/>
            <a:ext cx="4145425" cy="4769587"/>
          </a:xfrm>
          <a:prstGeom prst="rect">
            <a:avLst/>
          </a:prstGeom>
          <a:ln w="12700">
            <a:miter lim="400000"/>
          </a:ln>
        </p:spPr>
      </p:pic>
      <p:pic>
        <p:nvPicPr>
          <p:cNvPr id="6" name="Picture 12" descr="Picture 12"/>
          <p:cNvPicPr>
            <a:picLocks noChangeAspect="1"/>
          </p:cNvPicPr>
          <p:nvPr/>
        </p:nvPicPr>
        <p:blipFill>
          <a:blip r:embed="rId7"/>
          <a:srcRect r="57311"/>
          <a:stretch>
            <a:fillRect/>
          </a:stretch>
        </p:blipFill>
        <p:spPr>
          <a:xfrm>
            <a:off x="21946787" y="11285206"/>
            <a:ext cx="1990062" cy="2012388"/>
          </a:xfrm>
          <a:prstGeom prst="rect">
            <a:avLst/>
          </a:prstGeom>
          <a:ln w="12700">
            <a:miter lim="400000"/>
          </a:ln>
        </p:spPr>
      </p:pic>
      <p:sp>
        <p:nvSpPr>
          <p:cNvPr id="7" name="Social media competitive audit course LESSON 1"/>
          <p:cNvSpPr txBox="1"/>
          <p:nvPr/>
        </p:nvSpPr>
        <p:spPr>
          <a:xfrm>
            <a:off x="2026118" y="12505396"/>
            <a:ext cx="8145822"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a:lnSpc>
                <a:spcPct val="100000"/>
              </a:lnSpc>
              <a:defRPr sz="2300">
                <a:solidFill>
                  <a:srgbClr val="4D9DA8"/>
                </a:solidFill>
              </a:defRPr>
            </a:lvl1pPr>
          </a:lstStyle>
          <a:p>
            <a:r>
              <a:t>Social media competitive audit course LESSON 1</a:t>
            </a:r>
          </a:p>
        </p:txBody>
      </p:sp>
      <p:sp>
        <p:nvSpPr>
          <p:cNvPr id="8" name="© Lauren teague"/>
          <p:cNvSpPr txBox="1"/>
          <p:nvPr/>
        </p:nvSpPr>
        <p:spPr>
          <a:xfrm>
            <a:off x="17688867" y="12505396"/>
            <a:ext cx="3048478"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a:lnSpc>
                <a:spcPct val="100000"/>
              </a:lnSpc>
              <a:defRPr sz="2300">
                <a:solidFill>
                  <a:srgbClr val="4D9DA8"/>
                </a:solidFill>
              </a:defRPr>
            </a:lvl1pPr>
          </a:lstStyle>
          <a:p>
            <a:r>
              <a:t>© Lauren teague </a:t>
            </a:r>
          </a:p>
        </p:txBody>
      </p:sp>
      <p:sp>
        <p:nvSpPr>
          <p:cNvPr id="9" name="Rectangle"/>
          <p:cNvSpPr/>
          <p:nvPr/>
        </p:nvSpPr>
        <p:spPr>
          <a:xfrm>
            <a:off x="-79386" y="-72915"/>
            <a:ext cx="24542772" cy="343928"/>
          </a:xfrm>
          <a:prstGeom prst="rect">
            <a:avLst/>
          </a:prstGeom>
          <a:gradFill>
            <a:gsLst>
              <a:gs pos="0">
                <a:srgbClr val="62B0BA"/>
              </a:gs>
              <a:gs pos="62005">
                <a:srgbClr val="2B386B"/>
              </a:gs>
              <a:gs pos="73690">
                <a:srgbClr val="252A62"/>
              </a:gs>
              <a:gs pos="100000">
                <a:srgbClr val="62B0B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10" name="Slide Number"/>
          <p:cNvSpPr txBox="1">
            <a:spLocks noGrp="1"/>
          </p:cNvSpPr>
          <p:nvPr>
            <p:ph type="sldNum" sz="quarter" idx="2"/>
          </p:nvPr>
        </p:nvSpPr>
        <p:spPr>
          <a:xfrm>
            <a:off x="1409700" y="12468868"/>
            <a:ext cx="520899" cy="476219"/>
          </a:xfrm>
          <a:prstGeom prst="rect">
            <a:avLst/>
          </a:prstGeom>
          <a:ln w="12700">
            <a:miter lim="400000"/>
          </a:ln>
        </p:spPr>
        <p:txBody>
          <a:bodyPr lIns="71436" tIns="71436" rIns="71436" bIns="71436">
            <a:spAutoFit/>
          </a:bodyPr>
          <a:lstStyle>
            <a:lvl1pPr algn="l">
              <a:lnSpc>
                <a:spcPct val="100000"/>
              </a:lnSpc>
              <a:defRPr sz="2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med"/>
  <p:txStyles>
    <p:titleStyle>
      <a:lvl1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1pPr>
      <a:lvl2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2pPr>
      <a:lvl3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3pPr>
      <a:lvl4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4pPr>
      <a:lvl5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5pPr>
      <a:lvl6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6pPr>
      <a:lvl7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7pPr>
      <a:lvl8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8pPr>
      <a:lvl9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9pPr>
    </p:titleStyle>
    <p:bodyStyle>
      <a:lvl1pPr marL="0" marR="0" indent="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1pPr>
      <a:lvl2pPr marL="0" marR="0" indent="228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2pPr>
      <a:lvl3pPr marL="0" marR="0" indent="457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3pPr>
      <a:lvl4pPr marL="0" marR="0" indent="685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4pPr>
      <a:lvl5pPr marL="0" marR="0" indent="9144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5pPr>
      <a:lvl6pPr marL="0" marR="0" indent="11430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6pPr>
      <a:lvl7pPr marL="0" marR="0" indent="1371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7pPr>
      <a:lvl8pPr marL="0" marR="0" indent="1600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8pPr>
      <a:lvl9pPr marL="0" marR="0" indent="1828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9pPr>
    </p:bodyStyle>
    <p:otherStyle>
      <a:lvl1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1pPr>
      <a:lvl2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2pPr>
      <a:lvl3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3pPr>
      <a:lvl4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4pPr>
      <a:lvl5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5pPr>
      <a:lvl6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6pPr>
      <a:lvl7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7pPr>
      <a:lvl8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8pPr>
      <a:lvl9pPr marL="0" marR="0" indent="0" algn="l" defTabSz="82153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app.rivaliq.com/posts/details/social-posts" TargetMode="External"/><Relationship Id="rId2" Type="http://schemas.openxmlformats.org/officeDocument/2006/relationships/hyperlink" Target="https://app.rivaliq.com/posts/details/keywords?limit=-1"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app.rivaliq.com/posts/details/hashtags"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facebook.com/ads/library/" TargetMode="External"/><Relationship Id="rId2" Type="http://schemas.openxmlformats.org/officeDocument/2006/relationships/hyperlink" Target="https://app.rivaliq.com/posts/facebook?promotedPosts=only"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facebook.com/LaurenTTeague" TargetMode="External"/><Relationship Id="rId7" Type="http://schemas.openxmlformats.org/officeDocument/2006/relationships/hyperlink" Target="http://www.twitter.com/LaurenTTeague" TargetMode="External"/><Relationship Id="rId2" Type="http://schemas.openxmlformats.org/officeDocument/2006/relationships/image" Target="../media/image5.jpeg"/><Relationship Id="rId1" Type="http://schemas.openxmlformats.org/officeDocument/2006/relationships/slideLayout" Target="../slideLayouts/slideLayout4.xml"/><Relationship Id="rId6" Type="http://schemas.openxmlformats.org/officeDocument/2006/relationships/image" Target="../media/image7.png"/><Relationship Id="rId11" Type="http://schemas.openxmlformats.org/officeDocument/2006/relationships/hyperlink" Target="https://www.rivaliq.com/signup/?utm_source=rivaliq.com&amp;utm_medium=pdf&amp;utm_campaign=lt-course&amp;utm_content=cta" TargetMode="External"/><Relationship Id="rId5" Type="http://schemas.openxmlformats.org/officeDocument/2006/relationships/hyperlink" Target="http://www.instagram.com/LaurenTTeague" TargetMode="External"/><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hyperlink" Target="http://www.linkedin.com/in/teaguelaur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rivaliq.com/signup/?utm_source=rivaliq.com&amp;utm_medium=pdf&amp;utm_campaign=lt-course&amp;utm_content=cta"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app.rivaliq.com/companies"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app.rivaliq.com/overview"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app.rivaliq.com/post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ocial Media Competitive Audit Course with Lauren Teague"/>
          <p:cNvSpPr txBox="1">
            <a:spLocks noGrp="1"/>
          </p:cNvSpPr>
          <p:nvPr>
            <p:ph type="body" idx="13"/>
          </p:nvPr>
        </p:nvSpPr>
        <p:spPr>
          <a:xfrm>
            <a:off x="6579418" y="9243628"/>
            <a:ext cx="11225163" cy="1324744"/>
          </a:xfrm>
          <a:prstGeom prst="rect">
            <a:avLst/>
          </a:prstGeom>
        </p:spPr>
        <p:txBody>
          <a:bodyPr/>
          <a:lstStyle/>
          <a:p>
            <a:pPr>
              <a:lnSpc>
                <a:spcPct val="110000"/>
              </a:lnSpc>
            </a:pPr>
            <a:r>
              <a:t>Social Media Competitive Audit Course</a:t>
            </a:r>
            <a:br/>
            <a:r>
              <a:t>with Lauren Teague</a:t>
            </a:r>
          </a:p>
        </p:txBody>
      </p:sp>
      <p:sp>
        <p:nvSpPr>
          <p:cNvPr id="75" name="gather competitive data"/>
          <p:cNvSpPr txBox="1">
            <a:spLocks noGrp="1"/>
          </p:cNvSpPr>
          <p:nvPr>
            <p:ph type="body" idx="14"/>
          </p:nvPr>
        </p:nvSpPr>
        <p:spPr>
          <a:xfrm>
            <a:off x="3592472" y="4903749"/>
            <a:ext cx="16952296" cy="4187902"/>
          </a:xfrm>
          <a:prstGeom prst="rect">
            <a:avLst/>
          </a:prstGeom>
        </p:spPr>
        <p:txBody>
          <a:bodyPr/>
          <a:lstStyle>
            <a:lvl1pPr algn="ctr">
              <a:spcBef>
                <a:spcPts val="0"/>
              </a:spcBef>
              <a:defRPr sz="8000" b="1" cap="all">
                <a:solidFill>
                  <a:srgbClr val="FFFFFF"/>
                </a:solidFill>
              </a:defRPr>
            </a:lvl1pPr>
          </a:lstStyle>
          <a:p>
            <a:r>
              <a:t>Craft your social media audit and export your data</a:t>
            </a:r>
          </a:p>
        </p:txBody>
      </p:sp>
      <p:sp>
        <p:nvSpPr>
          <p:cNvPr id="76" name="Title"/>
          <p:cNvSpPr txBox="1">
            <a:spLocks noGrp="1"/>
          </p:cNvSpPr>
          <p:nvPr>
            <p:ph type="title"/>
          </p:nvPr>
        </p:nvSpPr>
        <p:spPr>
          <a:prstGeom prst="rect">
            <a:avLst/>
          </a:prstGeom>
        </p:spPr>
        <p:txBody>
          <a:bodyPr/>
          <a:lstStyle/>
          <a:p>
            <a:endParaRPr/>
          </a:p>
        </p:txBody>
      </p:sp>
      <p:sp>
        <p:nvSpPr>
          <p:cNvPr id="77" name="1"/>
          <p:cNvSpPr txBox="1">
            <a:spLocks noGrp="1"/>
          </p:cNvSpPr>
          <p:nvPr>
            <p:ph type="body" idx="15"/>
          </p:nvPr>
        </p:nvSpPr>
        <p:spPr>
          <a:xfrm>
            <a:off x="10980208" y="2675278"/>
            <a:ext cx="2267070" cy="2236380"/>
          </a:xfrm>
          <a:prstGeom prst="rect">
            <a:avLst/>
          </a:prstGeom>
        </p:spPr>
        <p:txBody>
          <a:bodyPr/>
          <a:lstStyle/>
          <a:p>
            <a:r>
              <a:t>1</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omething to talk about"/>
          <p:cNvSpPr txBox="1">
            <a:spLocks noGrp="1"/>
          </p:cNvSpPr>
          <p:nvPr>
            <p:ph type="ctrTitle"/>
          </p:nvPr>
        </p:nvSpPr>
        <p:spPr>
          <a:prstGeom prst="rect">
            <a:avLst/>
          </a:prstGeom>
        </p:spPr>
        <p:txBody>
          <a:bodyPr/>
          <a:lstStyle/>
          <a:p>
            <a:r>
              <a:t>Something to talk about</a:t>
            </a:r>
          </a:p>
        </p:txBody>
      </p:sp>
      <p:sp>
        <p:nvSpPr>
          <p:cNvPr id="119" name="use rival iq’s popular topics &amp; social Posts to find top topics and emoji used in social"/>
          <p:cNvSpPr txBox="1">
            <a:spLocks noGrp="1"/>
          </p:cNvSpPr>
          <p:nvPr>
            <p:ph type="body" idx="13"/>
          </p:nvPr>
        </p:nvSpPr>
        <p:spPr>
          <a:xfrm>
            <a:off x="1364431" y="2484687"/>
            <a:ext cx="22163138" cy="1521520"/>
          </a:xfrm>
          <a:prstGeom prst="rect">
            <a:avLst/>
          </a:prstGeom>
        </p:spPr>
        <p:txBody>
          <a:bodyPr/>
          <a:lstStyle/>
          <a:p>
            <a:pPr>
              <a:defRPr spc="0"/>
            </a:pPr>
            <a:r>
              <a:t>use rival iq’s </a:t>
            </a:r>
            <a:r>
              <a:rPr u="sng">
                <a:solidFill>
                  <a:srgbClr val="125996"/>
                </a:solidFill>
                <a:hlinkClick r:id="rId2"/>
              </a:rPr>
              <a:t>popular topics</a:t>
            </a:r>
            <a:r>
              <a:t> &amp; </a:t>
            </a:r>
            <a:r>
              <a:rPr u="sng">
                <a:solidFill>
                  <a:srgbClr val="125996"/>
                </a:solidFill>
                <a:hlinkClick r:id="rId3"/>
              </a:rPr>
              <a:t>social Posts</a:t>
            </a:r>
            <a:r>
              <a:t> to find top topics and emoji used in social</a:t>
            </a:r>
          </a:p>
        </p:txBody>
      </p:sp>
      <p:sp>
        <p:nvSpPr>
          <p:cNvPr id="120"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graphicFrame>
        <p:nvGraphicFramePr>
          <p:cNvPr id="121" name="Table"/>
          <p:cNvGraphicFramePr/>
          <p:nvPr>
            <p:extLst>
              <p:ext uri="{D42A27DB-BD31-4B8C-83A1-F6EECF244321}">
                <p14:modId xmlns:p14="http://schemas.microsoft.com/office/powerpoint/2010/main" val="3559860522"/>
              </p:ext>
            </p:extLst>
          </p:nvPr>
        </p:nvGraphicFramePr>
        <p:xfrm>
          <a:off x="1519344" y="4189828"/>
          <a:ext cx="19374614" cy="7881815"/>
        </p:xfrm>
        <a:graphic>
          <a:graphicData uri="http://schemas.openxmlformats.org/drawingml/2006/table">
            <a:tbl>
              <a:tblPr firstRow="1">
                <a:tableStyleId>{4C3C2611-4C71-4FC5-86AE-919BDF0F9419}</a:tableStyleId>
              </a:tblPr>
              <a:tblGrid>
                <a:gridCol w="1357537">
                  <a:extLst>
                    <a:ext uri="{9D8B030D-6E8A-4147-A177-3AD203B41FA5}">
                      <a16:colId xmlns:a16="http://schemas.microsoft.com/office/drawing/2014/main" val="20000"/>
                    </a:ext>
                  </a:extLst>
                </a:gridCol>
                <a:gridCol w="4061933">
                  <a:extLst>
                    <a:ext uri="{9D8B030D-6E8A-4147-A177-3AD203B41FA5}">
                      <a16:colId xmlns:a16="http://schemas.microsoft.com/office/drawing/2014/main" val="20001"/>
                    </a:ext>
                  </a:extLst>
                </a:gridCol>
                <a:gridCol w="6977572">
                  <a:extLst>
                    <a:ext uri="{9D8B030D-6E8A-4147-A177-3AD203B41FA5}">
                      <a16:colId xmlns:a16="http://schemas.microsoft.com/office/drawing/2014/main" val="20002"/>
                    </a:ext>
                  </a:extLst>
                </a:gridCol>
                <a:gridCol w="6977572">
                  <a:extLst>
                    <a:ext uri="{9D8B030D-6E8A-4147-A177-3AD203B41FA5}">
                      <a16:colId xmlns:a16="http://schemas.microsoft.com/office/drawing/2014/main" val="20003"/>
                    </a:ext>
                  </a:extLst>
                </a:gridCol>
              </a:tblGrid>
              <a:tr h="665105">
                <a:tc>
                  <a:txBody>
                    <a:bodyPr/>
                    <a:lstStyle/>
                    <a:p>
                      <a:pPr algn="ctr" defTabSz="584200">
                        <a:spcBef>
                          <a:spcPts val="3200"/>
                        </a:spcBef>
                        <a:defRPr sz="2000" b="0" spc="-58">
                          <a:solidFill>
                            <a:srgbClr val="FFFFFF"/>
                          </a:solidFill>
                        </a:defRPr>
                      </a:pPr>
                      <a:endParaRPr/>
                    </a:p>
                  </a:txBody>
                  <a:tcPr marL="50800" marR="50800" marT="50800" marB="50800" anchor="ctr" horzOverflow="overflow">
                    <a:lnL w="12700">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b="0" cap="none">
                          <a:solidFill>
                            <a:srgbClr val="000000"/>
                          </a:solidFill>
                        </a:defRPr>
                      </a:pPr>
                      <a:r>
                        <a:rPr sz="2000" b="1" cap="all" spc="-58" dirty="0">
                          <a:solidFill>
                            <a:srgbClr val="FFFFFF"/>
                          </a:solidFill>
                        </a:rPr>
                        <a:t>BRAND</a:t>
                      </a:r>
                    </a:p>
                  </a:txBody>
                  <a:tcPr marL="50800" marR="50800" marT="50800" marB="50800" anchor="ctr" horzOverflow="overflow">
                    <a:lnL w="12700">
                      <a:solidFill>
                        <a:srgbClr val="FFFFFF"/>
                      </a:solidFill>
                      <a:miter lim="400000"/>
                    </a:lnL>
                    <a:lnR w="12700">
                      <a:solidFill>
                        <a:srgbClr val="65B0B9"/>
                      </a:solidFill>
                      <a:miter lim="400000"/>
                    </a:lnR>
                    <a:lnT w="0">
                      <a:miter lim="400000"/>
                    </a:lnT>
                    <a:lnB w="12700">
                      <a:solidFill>
                        <a:srgbClr val="FFFFFF"/>
                      </a:solidFill>
                      <a:miter lim="400000"/>
                    </a:lnB>
                    <a:solidFill>
                      <a:srgbClr val="62B0BA"/>
                    </a:solidFill>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Popular Topics</a:t>
                      </a:r>
                    </a:p>
                  </a:txBody>
                  <a:tcPr marL="50800" marR="50800" marT="50800" marB="50800" anchor="ctr" horzOverflow="overflow">
                    <a:lnL w="12700">
                      <a:solidFill>
                        <a:srgbClr val="65B0B9"/>
                      </a:solidFill>
                      <a:miter lim="400000"/>
                    </a:lnL>
                    <a:lnR w="12700">
                      <a:solidFill>
                        <a:srgbClr val="FFFFFF"/>
                      </a:solidFill>
                      <a:miter lim="400000"/>
                    </a:lnR>
                    <a:lnT w="0">
                      <a:miter lim="400000"/>
                    </a:lnT>
                    <a:lnB w="12700">
                      <a:solidFill>
                        <a:srgbClr val="FFFFFF"/>
                      </a:solidFill>
                      <a:miter lim="400000"/>
                    </a:lnB>
                    <a:solidFill>
                      <a:srgbClr val="A0DFE0"/>
                    </a:solidFill>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Emoji Used</a:t>
                      </a:r>
                    </a:p>
                  </a:txBody>
                  <a:tcPr marL="50800" marR="50800" marT="50800" marB="50800" anchor="ctr" horzOverflow="overflow">
                    <a:lnL w="12700">
                      <a:solidFill>
                        <a:srgbClr val="FFFFFF"/>
                      </a:solidFill>
                      <a:miter lim="400000"/>
                    </a:lnL>
                    <a:lnR w="12700">
                      <a:solidFill>
                        <a:srgbClr val="A2DFDF"/>
                      </a:solidFill>
                      <a:miter lim="400000"/>
                    </a:lnR>
                    <a:lnT w="0">
                      <a:miter lim="400000"/>
                    </a:lnT>
                    <a:lnB w="12700">
                      <a:solidFill>
                        <a:srgbClr val="FFFFFF"/>
                      </a:solidFill>
                      <a:miter lim="400000"/>
                    </a:lnB>
                    <a:solidFill>
                      <a:srgbClr val="A0DFE0"/>
                    </a:solidFill>
                  </a:tcPr>
                </a:tc>
                <a:extLst>
                  <a:ext uri="{0D108BD9-81ED-4DB2-BD59-A6C34878D82A}">
                    <a16:rowId xmlns:a16="http://schemas.microsoft.com/office/drawing/2014/main" val="10000"/>
                  </a:ext>
                </a:extLst>
              </a:tr>
              <a:tr h="1202785">
                <a:tc>
                  <a:txBody>
                    <a:bodyPr/>
                    <a:lstStyle/>
                    <a:p>
                      <a:pPr algn="ctr" defTabSz="584200">
                        <a:spcBef>
                          <a:spcPts val="3200"/>
                        </a:spcBef>
                        <a:defRPr sz="1800" cap="none">
                          <a:solidFill>
                            <a:srgbClr val="000000"/>
                          </a:solidFill>
                        </a:defRPr>
                      </a:pPr>
                      <a:r>
                        <a:rPr sz="2000" b="1" cap="all" spc="-58" dirty="0">
                          <a:solidFill>
                            <a:srgbClr val="FFFFFF"/>
                          </a:solidFill>
                        </a:rPr>
                        <a:t>[You]</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FFFFFF"/>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extLst>
                  <a:ext uri="{0D108BD9-81ED-4DB2-BD59-A6C34878D82A}">
                    <a16:rowId xmlns:a16="http://schemas.microsoft.com/office/drawing/2014/main" val="10001"/>
                  </a:ext>
                </a:extLst>
              </a:tr>
              <a:tr h="1202785">
                <a:tc>
                  <a:txBody>
                    <a:bodyPr/>
                    <a:lstStyle/>
                    <a:p>
                      <a:pPr algn="ctr" defTabSz="584200">
                        <a:spcBef>
                          <a:spcPts val="3200"/>
                        </a:spcBef>
                        <a:defRPr sz="1800" cap="none">
                          <a:solidFill>
                            <a:srgbClr val="000000"/>
                          </a:solidFill>
                        </a:defRPr>
                      </a:pPr>
                      <a:r>
                        <a:rPr sz="2000" b="1" cap="all" spc="-58" dirty="0">
                          <a:solidFill>
                            <a:srgbClr val="FFFFFF"/>
                          </a:solidFill>
                        </a:rPr>
                        <a:t>#1</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2"/>
                  </a:ext>
                </a:extLst>
              </a:tr>
              <a:tr h="1202785">
                <a:tc>
                  <a:txBody>
                    <a:bodyPr/>
                    <a:lstStyle/>
                    <a:p>
                      <a:pPr algn="ctr" defTabSz="584200">
                        <a:spcBef>
                          <a:spcPts val="3200"/>
                        </a:spcBef>
                        <a:defRPr sz="1800" cap="none">
                          <a:solidFill>
                            <a:srgbClr val="000000"/>
                          </a:solidFill>
                        </a:defRPr>
                      </a:pPr>
                      <a:r>
                        <a:rPr sz="2000" b="1" cap="all" spc="-58" dirty="0">
                          <a:solidFill>
                            <a:srgbClr val="FFFFFF"/>
                          </a:solidFill>
                        </a:rPr>
                        <a:t>#2</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1202785">
                <a:tc>
                  <a:txBody>
                    <a:bodyPr/>
                    <a:lstStyle/>
                    <a:p>
                      <a:pPr algn="ctr" defTabSz="584200">
                        <a:spcBef>
                          <a:spcPts val="3200"/>
                        </a:spcBef>
                        <a:defRPr sz="1800" cap="none">
                          <a:solidFill>
                            <a:srgbClr val="000000"/>
                          </a:solidFill>
                        </a:defRPr>
                      </a:pPr>
                      <a:r>
                        <a:rPr sz="2000" b="1" cap="all" spc="-58" dirty="0">
                          <a:solidFill>
                            <a:srgbClr val="FFFFFF"/>
                          </a:solidFill>
                        </a:rPr>
                        <a:t>#3</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1202785">
                <a:tc>
                  <a:txBody>
                    <a:bodyPr/>
                    <a:lstStyle/>
                    <a:p>
                      <a:pPr algn="ctr" defTabSz="584200">
                        <a:spcBef>
                          <a:spcPts val="3200"/>
                        </a:spcBef>
                        <a:defRPr sz="1800" cap="none">
                          <a:solidFill>
                            <a:srgbClr val="000000"/>
                          </a:solidFill>
                        </a:defRPr>
                      </a:pPr>
                      <a:r>
                        <a:rPr sz="2000" b="1" cap="all" spc="-58" dirty="0">
                          <a:solidFill>
                            <a:srgbClr val="FFFFFF"/>
                          </a:solidFill>
                        </a:rPr>
                        <a:t>#4</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r h="1202785">
                <a:tc gridSpan="2">
                  <a:txBody>
                    <a:bodyPr/>
                    <a:lstStyle/>
                    <a:p>
                      <a:pPr algn="ctr" defTabSz="584200">
                        <a:spcBef>
                          <a:spcPts val="3200"/>
                        </a:spcBef>
                        <a:defRPr sz="1800" cap="none">
                          <a:solidFill>
                            <a:srgbClr val="000000"/>
                          </a:solidFill>
                        </a:defRPr>
                      </a:pPr>
                      <a:r>
                        <a:rPr sz="2000" b="1" cap="all" spc="-58" dirty="0">
                          <a:solidFill>
                            <a:srgbClr val="FFFFFF"/>
                          </a:solidFill>
                        </a:rPr>
                        <a:t>Landscape average</a:t>
                      </a:r>
                    </a:p>
                  </a:txBody>
                  <a:tcPr marL="50800" marR="50800" marT="50800" marB="50800" anchor="ctr" horzOverflow="overflow">
                    <a:lnL w="12700">
                      <a:miter lim="400000"/>
                    </a:lnL>
                    <a:lnR w="12700">
                      <a:solidFill>
                        <a:srgbClr val="A7A7A7"/>
                      </a:solidFill>
                      <a:miter lim="400000"/>
                    </a:lnR>
                    <a:lnT w="12700">
                      <a:solidFill>
                        <a:srgbClr val="FFFFFF"/>
                      </a:solidFill>
                      <a:miter lim="400000"/>
                    </a:lnT>
                    <a:lnB w="12700">
                      <a:solidFill>
                        <a:srgbClr val="65B0B9"/>
                      </a:solidFill>
                      <a:miter lim="400000"/>
                    </a:lnB>
                    <a:solidFill>
                      <a:srgbClr val="62B0BA"/>
                    </a:solidFill>
                  </a:tcPr>
                </a:tc>
                <a:tc hMerge="1">
                  <a:txBody>
                    <a:bodyPr/>
                    <a:lstStyle/>
                    <a:p>
                      <a:endParaRPr lang="en-US"/>
                    </a:p>
                  </a:txBody>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6"/>
                  </a:ext>
                </a:extLst>
              </a:tr>
            </a:tbl>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
        <p:nvSpPr>
          <p:cNvPr id="124" name="Highlight reel"/>
          <p:cNvSpPr txBox="1">
            <a:spLocks noGrp="1"/>
          </p:cNvSpPr>
          <p:nvPr>
            <p:ph type="ctrTitle"/>
          </p:nvPr>
        </p:nvSpPr>
        <p:spPr>
          <a:prstGeom prst="rect">
            <a:avLst/>
          </a:prstGeom>
        </p:spPr>
        <p:txBody>
          <a:bodyPr/>
          <a:lstStyle/>
          <a:p>
            <a:r>
              <a:t>Highlight reel</a:t>
            </a:r>
          </a:p>
        </p:txBody>
      </p:sp>
      <p:sp>
        <p:nvSpPr>
          <p:cNvPr id="125" name="what are the TOP posts for each brand—and which ones are big whiffs?"/>
          <p:cNvSpPr txBox="1">
            <a:spLocks noGrp="1"/>
          </p:cNvSpPr>
          <p:nvPr>
            <p:ph type="body" idx="13"/>
          </p:nvPr>
        </p:nvSpPr>
        <p:spPr>
          <a:prstGeom prst="rect">
            <a:avLst/>
          </a:prstGeom>
        </p:spPr>
        <p:txBody>
          <a:bodyPr/>
          <a:lstStyle/>
          <a:p>
            <a:r>
              <a:t>what are the TOP posts for each brand—and which ones are big whiffs? </a:t>
            </a:r>
          </a:p>
        </p:txBody>
      </p:sp>
      <p:sp>
        <p:nvSpPr>
          <p:cNvPr id="126" name="Rank all social posts by Engagement Rate (or whatever data point you feel is most important) to identify the Top 10 posts…"/>
          <p:cNvSpPr txBox="1">
            <a:spLocks noGrp="1"/>
          </p:cNvSpPr>
          <p:nvPr>
            <p:ph type="subTitle" sz="half" idx="1"/>
          </p:nvPr>
        </p:nvSpPr>
        <p:spPr>
          <a:xfrm>
            <a:off x="1371600" y="4076163"/>
            <a:ext cx="16838861" cy="7824671"/>
          </a:xfrm>
          <a:prstGeom prst="rect">
            <a:avLst/>
          </a:prstGeom>
        </p:spPr>
        <p:txBody>
          <a:bodyPr/>
          <a:lstStyle/>
          <a:p>
            <a:pPr marL="469194" indent="-469194">
              <a:buSzPct val="75000"/>
              <a:buChar char="•"/>
            </a:pPr>
            <a:r>
              <a:t>Rank all social posts by Engagement Rate (or whatever data point you feel is most important) to identify the Top 10 posts</a:t>
            </a:r>
            <a:endParaRPr spc="-37"/>
          </a:p>
          <a:p>
            <a:pPr marL="1270000" lvl="1" indent="-508000">
              <a:buSzPct val="75000"/>
              <a:buChar char="-"/>
            </a:pPr>
            <a:r>
              <a:t>For your brand alone </a:t>
            </a:r>
            <a:endParaRPr spc="-37"/>
          </a:p>
          <a:p>
            <a:pPr marL="1270000" lvl="1" indent="-508000">
              <a:buSzPct val="75000"/>
              <a:buChar char="-"/>
            </a:pPr>
            <a:r>
              <a:t>For the competitive group </a:t>
            </a:r>
            <a:endParaRPr spc="-37"/>
          </a:p>
          <a:p>
            <a:pPr marL="469194" indent="-469194">
              <a:buSzPct val="75000"/>
              <a:buChar char="•"/>
            </a:pPr>
            <a:r>
              <a:t>Find the bottom 10 posts by engagement rate, too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top 10 highlights"/>
          <p:cNvSpPr txBox="1">
            <a:spLocks noGrp="1"/>
          </p:cNvSpPr>
          <p:nvPr>
            <p:ph type="ctrTitle"/>
          </p:nvPr>
        </p:nvSpPr>
        <p:spPr>
          <a:prstGeom prst="rect">
            <a:avLst/>
          </a:prstGeom>
        </p:spPr>
        <p:txBody>
          <a:bodyPr/>
          <a:lstStyle/>
          <a:p>
            <a:r>
              <a:t>Top 10 highlights</a:t>
            </a:r>
          </a:p>
        </p:txBody>
      </p:sp>
      <p:sp>
        <p:nvSpPr>
          <p:cNvPr id="129" name="capture your top 10 posts by engagement rate"/>
          <p:cNvSpPr txBox="1">
            <a:spLocks noGrp="1"/>
          </p:cNvSpPr>
          <p:nvPr>
            <p:ph type="body" idx="13"/>
          </p:nvPr>
        </p:nvSpPr>
        <p:spPr>
          <a:prstGeom prst="rect">
            <a:avLst/>
          </a:prstGeom>
        </p:spPr>
        <p:txBody>
          <a:bodyPr/>
          <a:lstStyle/>
          <a:p>
            <a:r>
              <a:t>capture your top 10 posts by engagement rate </a:t>
            </a:r>
          </a:p>
        </p:txBody>
      </p:sp>
      <p:sp>
        <p:nvSpPr>
          <p:cNvPr id="130"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
        <p:nvSpPr>
          <p:cNvPr id="131" name="Rectangle"/>
          <p:cNvSpPr/>
          <p:nvPr/>
        </p:nvSpPr>
        <p:spPr>
          <a:xfrm>
            <a:off x="1536700" y="3683000"/>
            <a:ext cx="19327515" cy="7886700"/>
          </a:xfrm>
          <a:prstGeom prst="rect">
            <a:avLst/>
          </a:prstGeom>
          <a:ln w="38100">
            <a:solidFill>
              <a:srgbClr val="CCCCCC"/>
            </a:solidFill>
            <a:custDash>
              <a:ds d="200000" sp="200000"/>
            </a:custDash>
            <a:miter lim="400000"/>
          </a:ln>
        </p:spPr>
        <p:txBody>
          <a:bodyPr lIns="50800" tIns="50800" rIns="50800" bIns="50800" anchor="ctr"/>
          <a:lstStyle/>
          <a:p>
            <a:pPr>
              <a:lnSpc>
                <a:spcPct val="100000"/>
              </a:lnSpc>
              <a:defRPr sz="2200" cap="none" spc="-44">
                <a:solidFill>
                  <a:srgbClr val="FFFFFF"/>
                </a:solidFill>
              </a:defRPr>
            </a:pPr>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top 10 highlights"/>
          <p:cNvSpPr txBox="1">
            <a:spLocks noGrp="1"/>
          </p:cNvSpPr>
          <p:nvPr>
            <p:ph type="ctrTitle"/>
          </p:nvPr>
        </p:nvSpPr>
        <p:spPr>
          <a:prstGeom prst="rect">
            <a:avLst/>
          </a:prstGeom>
        </p:spPr>
        <p:txBody>
          <a:bodyPr/>
          <a:lstStyle/>
          <a:p>
            <a:r>
              <a:t>Highlight reel</a:t>
            </a:r>
          </a:p>
        </p:txBody>
      </p:sp>
      <p:sp>
        <p:nvSpPr>
          <p:cNvPr id="134" name="capture the landscape’s top posts……"/>
          <p:cNvSpPr txBox="1">
            <a:spLocks noGrp="1"/>
          </p:cNvSpPr>
          <p:nvPr>
            <p:ph type="body" idx="13"/>
          </p:nvPr>
        </p:nvSpPr>
        <p:spPr>
          <a:xfrm>
            <a:off x="1364431" y="2484687"/>
            <a:ext cx="22163138" cy="1521520"/>
          </a:xfrm>
          <a:prstGeom prst="rect">
            <a:avLst/>
          </a:prstGeom>
        </p:spPr>
        <p:txBody>
          <a:bodyPr/>
          <a:lstStyle/>
          <a:p>
            <a:r>
              <a:t>capture the landscape’s top posts…</a:t>
            </a:r>
          </a:p>
          <a:p>
            <a:r>
              <a:t>What strikes you from the visuals and copy? </a:t>
            </a:r>
          </a:p>
        </p:txBody>
      </p:sp>
      <p:sp>
        <p:nvSpPr>
          <p:cNvPr id="135"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
        <p:nvSpPr>
          <p:cNvPr id="136" name="Rectangle"/>
          <p:cNvSpPr/>
          <p:nvPr/>
        </p:nvSpPr>
        <p:spPr>
          <a:xfrm>
            <a:off x="1536700" y="4268390"/>
            <a:ext cx="19327515" cy="7301310"/>
          </a:xfrm>
          <a:prstGeom prst="rect">
            <a:avLst/>
          </a:prstGeom>
          <a:ln w="38100">
            <a:solidFill>
              <a:srgbClr val="CCCCCC"/>
            </a:solidFill>
            <a:custDash>
              <a:ds d="200000" sp="200000"/>
            </a:custDash>
            <a:miter lim="400000"/>
          </a:ln>
        </p:spPr>
        <p:txBody>
          <a:bodyPr lIns="50800" tIns="50800" rIns="50800" bIns="50800" anchor="ctr"/>
          <a:lstStyle/>
          <a:p>
            <a:pPr>
              <a:lnSpc>
                <a:spcPct val="100000"/>
              </a:lnSpc>
              <a:defRPr sz="2200" cap="none" spc="-44">
                <a:solidFill>
                  <a:srgbClr val="FFFFFF"/>
                </a:solidFill>
              </a:defRPr>
            </a:pPr>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op 10 highlights"/>
          <p:cNvSpPr txBox="1">
            <a:spLocks noGrp="1"/>
          </p:cNvSpPr>
          <p:nvPr>
            <p:ph type="ctrTitle"/>
          </p:nvPr>
        </p:nvSpPr>
        <p:spPr>
          <a:prstGeom prst="rect">
            <a:avLst/>
          </a:prstGeom>
        </p:spPr>
        <p:txBody>
          <a:bodyPr/>
          <a:lstStyle/>
          <a:p>
            <a:r>
              <a:t>Tough losses</a:t>
            </a:r>
          </a:p>
        </p:txBody>
      </p:sp>
      <p:sp>
        <p:nvSpPr>
          <p:cNvPr id="139" name="capture the bottom 10 posts by engagement rate……"/>
          <p:cNvSpPr txBox="1">
            <a:spLocks noGrp="1"/>
          </p:cNvSpPr>
          <p:nvPr>
            <p:ph type="body" idx="13"/>
          </p:nvPr>
        </p:nvSpPr>
        <p:spPr>
          <a:xfrm>
            <a:off x="1364431" y="2484687"/>
            <a:ext cx="22163138" cy="1521520"/>
          </a:xfrm>
          <a:prstGeom prst="rect">
            <a:avLst/>
          </a:prstGeom>
        </p:spPr>
        <p:txBody>
          <a:bodyPr/>
          <a:lstStyle/>
          <a:p>
            <a:r>
              <a:t>capture the bottom 10 posts by engagement rate…</a:t>
            </a:r>
            <a:endParaRPr spc="-92"/>
          </a:p>
          <a:p>
            <a:r>
              <a:t>What makes these different from the top posts?</a:t>
            </a:r>
          </a:p>
        </p:txBody>
      </p:sp>
      <p:sp>
        <p:nvSpPr>
          <p:cNvPr id="140"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a:p>
        </p:txBody>
      </p:sp>
      <p:sp>
        <p:nvSpPr>
          <p:cNvPr id="141" name="Rectangle"/>
          <p:cNvSpPr/>
          <p:nvPr/>
        </p:nvSpPr>
        <p:spPr>
          <a:xfrm>
            <a:off x="1536700" y="4268390"/>
            <a:ext cx="19327515" cy="7301310"/>
          </a:xfrm>
          <a:prstGeom prst="rect">
            <a:avLst/>
          </a:prstGeom>
          <a:ln w="38100">
            <a:solidFill>
              <a:srgbClr val="CCCCCC"/>
            </a:solidFill>
            <a:custDash>
              <a:ds d="200000" sp="200000"/>
            </a:custDash>
            <a:miter lim="400000"/>
          </a:ln>
        </p:spPr>
        <p:txBody>
          <a:bodyPr lIns="50800" tIns="50800" rIns="50800" bIns="50800" anchor="ctr"/>
          <a:lstStyle/>
          <a:p>
            <a:pPr>
              <a:lnSpc>
                <a:spcPct val="100000"/>
              </a:lnSpc>
              <a:defRPr sz="2200" cap="none" spc="-44">
                <a:solidFill>
                  <a:srgbClr val="FFFFFF"/>
                </a:solidFill>
              </a:defRPr>
            </a:pPr>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op 10 highlights"/>
          <p:cNvSpPr txBox="1">
            <a:spLocks noGrp="1"/>
          </p:cNvSpPr>
          <p:nvPr>
            <p:ph type="ctrTitle"/>
          </p:nvPr>
        </p:nvSpPr>
        <p:spPr>
          <a:prstGeom prst="rect">
            <a:avLst/>
          </a:prstGeom>
        </p:spPr>
        <p:txBody>
          <a:bodyPr/>
          <a:lstStyle/>
          <a:p>
            <a:r>
              <a:t>Tag, you’re it</a:t>
            </a:r>
          </a:p>
        </p:txBody>
      </p:sp>
      <p:sp>
        <p:nvSpPr>
          <p:cNvPr id="144" name="identify the best performing hashtags using Rival IQ’s hashtag insights"/>
          <p:cNvSpPr txBox="1">
            <a:spLocks noGrp="1"/>
          </p:cNvSpPr>
          <p:nvPr>
            <p:ph type="body" idx="13"/>
          </p:nvPr>
        </p:nvSpPr>
        <p:spPr>
          <a:prstGeom prst="rect">
            <a:avLst/>
          </a:prstGeom>
        </p:spPr>
        <p:txBody>
          <a:bodyPr/>
          <a:lstStyle/>
          <a:p>
            <a:r>
              <a:t>identify the best performing hashtags using Rival IQ’s </a:t>
            </a:r>
            <a:r>
              <a:rPr>
                <a:hlinkClick r:id="rId2"/>
              </a:rPr>
              <a:t>hashtag insights</a:t>
            </a:r>
          </a:p>
        </p:txBody>
      </p:sp>
      <p:sp>
        <p:nvSpPr>
          <p:cNvPr id="145"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15</a:t>
            </a:fld>
            <a:endParaRPr/>
          </a:p>
        </p:txBody>
      </p:sp>
      <p:graphicFrame>
        <p:nvGraphicFramePr>
          <p:cNvPr id="146" name="Table"/>
          <p:cNvGraphicFramePr/>
          <p:nvPr>
            <p:extLst>
              <p:ext uri="{D42A27DB-BD31-4B8C-83A1-F6EECF244321}">
                <p14:modId xmlns:p14="http://schemas.microsoft.com/office/powerpoint/2010/main" val="692262399"/>
              </p:ext>
            </p:extLst>
          </p:nvPr>
        </p:nvGraphicFramePr>
        <p:xfrm>
          <a:off x="1519344" y="4189828"/>
          <a:ext cx="19291389" cy="7848598"/>
        </p:xfrm>
        <a:graphic>
          <a:graphicData uri="http://schemas.openxmlformats.org/drawingml/2006/table">
            <a:tbl>
              <a:tblPr firstRow="1">
                <a:tableStyleId>{4C3C2611-4C71-4FC5-86AE-919BDF0F9419}</a:tableStyleId>
              </a:tblPr>
              <a:tblGrid>
                <a:gridCol w="1044139">
                  <a:extLst>
                    <a:ext uri="{9D8B030D-6E8A-4147-A177-3AD203B41FA5}">
                      <a16:colId xmlns:a16="http://schemas.microsoft.com/office/drawing/2014/main" val="20000"/>
                    </a:ext>
                  </a:extLst>
                </a:gridCol>
                <a:gridCol w="1485430">
                  <a:extLst>
                    <a:ext uri="{9D8B030D-6E8A-4147-A177-3AD203B41FA5}">
                      <a16:colId xmlns:a16="http://schemas.microsoft.com/office/drawing/2014/main" val="20001"/>
                    </a:ext>
                  </a:extLst>
                </a:gridCol>
                <a:gridCol w="2881536">
                  <a:extLst>
                    <a:ext uri="{9D8B030D-6E8A-4147-A177-3AD203B41FA5}">
                      <a16:colId xmlns:a16="http://schemas.microsoft.com/office/drawing/2014/main" val="20002"/>
                    </a:ext>
                  </a:extLst>
                </a:gridCol>
                <a:gridCol w="6940142">
                  <a:extLst>
                    <a:ext uri="{9D8B030D-6E8A-4147-A177-3AD203B41FA5}">
                      <a16:colId xmlns:a16="http://schemas.microsoft.com/office/drawing/2014/main" val="20003"/>
                    </a:ext>
                  </a:extLst>
                </a:gridCol>
                <a:gridCol w="6940142">
                  <a:extLst>
                    <a:ext uri="{9D8B030D-6E8A-4147-A177-3AD203B41FA5}">
                      <a16:colId xmlns:a16="http://schemas.microsoft.com/office/drawing/2014/main" val="20004"/>
                    </a:ext>
                  </a:extLst>
                </a:gridCol>
              </a:tblGrid>
              <a:tr h="1036459">
                <a:tc gridSpan="2">
                  <a:txBody>
                    <a:bodyPr/>
                    <a:lstStyle/>
                    <a:p>
                      <a:pPr algn="ctr" defTabSz="584200">
                        <a:spcBef>
                          <a:spcPts val="3200"/>
                        </a:spcBef>
                        <a:defRPr sz="2000" b="0" spc="-58">
                          <a:solidFill>
                            <a:srgbClr val="FFFFFF"/>
                          </a:solidFill>
                        </a:defRPr>
                      </a:pPr>
                      <a:endParaRPr/>
                    </a:p>
                  </a:txBody>
                  <a:tcPr marL="50800" marR="50800" marT="50800" marB="50800" anchor="ctr" horzOverflow="overflow">
                    <a:lnL w="0">
                      <a:miter lim="400000"/>
                    </a:lnL>
                    <a:lnR w="0">
                      <a:miter lim="400000"/>
                    </a:lnR>
                    <a:lnT w="0">
                      <a:miter lim="400000"/>
                    </a:lnT>
                    <a:lnB w="12700">
                      <a:solidFill>
                        <a:srgbClr val="FFFFFF"/>
                      </a:solidFill>
                      <a:miter lim="400000"/>
                    </a:lnB>
                    <a:solidFill>
                      <a:srgbClr val="62B0BA"/>
                    </a:solidFill>
                  </a:tcPr>
                </a:tc>
                <a:tc hMerge="1">
                  <a:txBody>
                    <a:bodyPr/>
                    <a:lstStyle/>
                    <a:p>
                      <a:endParaRPr lang="en-US"/>
                    </a:p>
                  </a:txBody>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 of posts  with hashtags</a:t>
                      </a:r>
                    </a:p>
                  </a:txBody>
                  <a:tcPr marL="50800" marR="50800" marT="50800" marB="50800" anchor="ctr" horzOverflow="overflow">
                    <a:lnL w="0">
                      <a:miter lim="400000"/>
                    </a:lnL>
                    <a:lnR w="12700">
                      <a:solidFill>
                        <a:srgbClr val="FFFFFF"/>
                      </a:solidFill>
                      <a:miter lim="400000"/>
                    </a:lnR>
                    <a:lnT w="0">
                      <a:miter lim="400000"/>
                    </a:lnT>
                    <a:lnB w="50800">
                      <a:solidFill>
                        <a:srgbClr val="FFFFFF"/>
                      </a:solidFill>
                      <a:miter lim="400000"/>
                    </a:lnB>
                    <a:solidFill>
                      <a:srgbClr val="A0DFE0"/>
                    </a:solidFill>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Most used hashtags</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50800">
                      <a:solidFill>
                        <a:srgbClr val="FFFFFF"/>
                      </a:solidFill>
                      <a:miter lim="400000"/>
                    </a:lnB>
                    <a:solidFill>
                      <a:srgbClr val="A0DFE0"/>
                    </a:solidFill>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Most engaging hashtags</a:t>
                      </a:r>
                    </a:p>
                  </a:txBody>
                  <a:tcPr marL="50800" marR="50800" marT="50800" marB="50800" anchor="ctr" horzOverflow="overflow">
                    <a:lnL w="12700">
                      <a:solidFill>
                        <a:srgbClr val="FFFFFF"/>
                      </a:solidFill>
                      <a:miter lim="400000"/>
                    </a:lnL>
                    <a:lnR w="12700">
                      <a:solidFill>
                        <a:srgbClr val="A2DFDF"/>
                      </a:solidFill>
                      <a:miter lim="400000"/>
                    </a:lnR>
                    <a:lnT w="0">
                      <a:miter lim="400000"/>
                    </a:lnT>
                    <a:lnB w="50800">
                      <a:solidFill>
                        <a:srgbClr val="FFFFFF"/>
                      </a:solidFill>
                      <a:miter lim="400000"/>
                    </a:lnB>
                    <a:solidFill>
                      <a:srgbClr val="A0DFE0"/>
                    </a:solidFill>
                  </a:tcPr>
                </a:tc>
                <a:extLst>
                  <a:ext uri="{0D108BD9-81ED-4DB2-BD59-A6C34878D82A}">
                    <a16:rowId xmlns:a16="http://schemas.microsoft.com/office/drawing/2014/main" val="10000"/>
                  </a:ext>
                </a:extLst>
              </a:tr>
              <a:tr h="2270713">
                <a:tc gridSpan="2">
                  <a:txBody>
                    <a:bodyPr/>
                    <a:lstStyle/>
                    <a:p>
                      <a:pPr algn="ctr" defTabSz="584200">
                        <a:spcBef>
                          <a:spcPts val="3200"/>
                        </a:spcBef>
                        <a:defRPr sz="1800" cap="none">
                          <a:solidFill>
                            <a:srgbClr val="000000"/>
                          </a:solidFill>
                        </a:defRPr>
                      </a:pPr>
                      <a:r>
                        <a:rPr sz="2000" b="1" cap="all" spc="-58" dirty="0">
                          <a:solidFill>
                            <a:srgbClr val="FFFFFF"/>
                          </a:solidFill>
                        </a:rPr>
                        <a:t>[You]</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62B0BA"/>
                    </a:solidFill>
                  </a:tcPr>
                </a:tc>
                <a:tc hMerge="1">
                  <a:txBody>
                    <a:bodyPr/>
                    <a:lstStyle/>
                    <a:p>
                      <a:endParaRPr lang="en-US"/>
                    </a:p>
                  </a:txBody>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508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508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50800">
                      <a:solidFill>
                        <a:srgbClr val="FFFFFF"/>
                      </a:solidFill>
                      <a:miter lim="400000"/>
                    </a:lnT>
                    <a:lnB w="12700">
                      <a:solidFill>
                        <a:srgbClr val="A7A7A7"/>
                      </a:solidFill>
                      <a:miter lim="400000"/>
                    </a:lnB>
                    <a:noFill/>
                  </a:tcPr>
                </a:tc>
                <a:extLst>
                  <a:ext uri="{0D108BD9-81ED-4DB2-BD59-A6C34878D82A}">
                    <a16:rowId xmlns:a16="http://schemas.microsoft.com/office/drawing/2014/main" val="10001"/>
                  </a:ext>
                </a:extLst>
              </a:tr>
              <a:tr h="2270713">
                <a:tc gridSpan="2">
                  <a:txBody>
                    <a:bodyPr/>
                    <a:lstStyle/>
                    <a:p>
                      <a:pPr algn="ctr" defTabSz="584200">
                        <a:spcBef>
                          <a:spcPts val="3200"/>
                        </a:spcBef>
                        <a:defRPr sz="1800" cap="none">
                          <a:solidFill>
                            <a:srgbClr val="000000"/>
                          </a:solidFill>
                        </a:defRPr>
                      </a:pPr>
                      <a:r>
                        <a:rPr sz="2000" b="1" cap="all" spc="-58" dirty="0">
                          <a:solidFill>
                            <a:srgbClr val="FFFFFF"/>
                          </a:solidFill>
                        </a:rPr>
                        <a:t>Landscape Average</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62B0BA"/>
                    </a:solidFill>
                  </a:tcPr>
                </a:tc>
                <a:tc hMerge="1">
                  <a:txBody>
                    <a:bodyPr/>
                    <a:lstStyle/>
                    <a:p>
                      <a:endParaRPr lang="en-US"/>
                    </a:p>
                  </a:txBody>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2"/>
                  </a:ext>
                </a:extLst>
              </a:tr>
              <a:tr h="2270713">
                <a:tc gridSpan="2">
                  <a:txBody>
                    <a:bodyPr/>
                    <a:lstStyle/>
                    <a:p>
                      <a:pPr algn="ctr" defTabSz="584200">
                        <a:spcBef>
                          <a:spcPts val="3200"/>
                        </a:spcBef>
                        <a:defRPr sz="1800" cap="none">
                          <a:solidFill>
                            <a:srgbClr val="000000"/>
                          </a:solidFill>
                        </a:defRPr>
                      </a:pPr>
                      <a:r>
                        <a:rPr sz="2000" b="1" cap="all" spc="-58" dirty="0">
                          <a:solidFill>
                            <a:srgbClr val="FFFFFF"/>
                          </a:solidFill>
                        </a:rPr>
                        <a:t>Notable</a:t>
                      </a:r>
                    </a:p>
                  </a:txBody>
                  <a:tcPr marL="50800" marR="50800" marT="50800" marB="50800" anchor="ctr" horzOverflow="overflow">
                    <a:lnL w="0">
                      <a:miter lim="400000"/>
                    </a:lnL>
                    <a:lnR w="0">
                      <a:miter lim="400000"/>
                    </a:lnR>
                    <a:lnT w="12700">
                      <a:solidFill>
                        <a:srgbClr val="FFFFFF"/>
                      </a:solidFill>
                      <a:miter lim="400000"/>
                    </a:lnT>
                    <a:lnB w="0">
                      <a:miter lim="400000"/>
                    </a:lnB>
                    <a:solidFill>
                      <a:srgbClr val="62B0BA"/>
                    </a:solidFill>
                  </a:tcPr>
                </a:tc>
                <a:tc hMerge="1">
                  <a:txBody>
                    <a:bodyPr/>
                    <a:lstStyle/>
                    <a:p>
                      <a:endParaRPr lang="en-US"/>
                    </a:p>
                  </a:txBody>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bl>
          </a:graphicData>
        </a:graphic>
      </p:graphicFrame>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op 10 highlights"/>
          <p:cNvSpPr txBox="1">
            <a:spLocks noGrp="1"/>
          </p:cNvSpPr>
          <p:nvPr>
            <p:ph type="ctrTitle"/>
          </p:nvPr>
        </p:nvSpPr>
        <p:spPr>
          <a:prstGeom prst="rect">
            <a:avLst/>
          </a:prstGeom>
        </p:spPr>
        <p:txBody>
          <a:bodyPr/>
          <a:lstStyle/>
          <a:p>
            <a:r>
              <a:t>Boosted &amp; paid campaigns</a:t>
            </a:r>
          </a:p>
        </p:txBody>
      </p:sp>
      <p:sp>
        <p:nvSpPr>
          <p:cNvPr id="149" name="identify how your competitors boost posts by filtering for “likely boosted” facebook posts… also use Facebook ad library to see ad insights for each brand"/>
          <p:cNvSpPr txBox="1">
            <a:spLocks noGrp="1"/>
          </p:cNvSpPr>
          <p:nvPr>
            <p:ph type="body" idx="13"/>
          </p:nvPr>
        </p:nvSpPr>
        <p:spPr>
          <a:xfrm>
            <a:off x="1364431" y="2484687"/>
            <a:ext cx="22163138" cy="1521520"/>
          </a:xfrm>
          <a:prstGeom prst="rect">
            <a:avLst/>
          </a:prstGeom>
        </p:spPr>
        <p:txBody>
          <a:bodyPr/>
          <a:lstStyle/>
          <a:p>
            <a:r>
              <a:t>identify how your competitors boost posts by filtering for “</a:t>
            </a:r>
            <a:r>
              <a:rPr u="sng">
                <a:solidFill>
                  <a:srgbClr val="125996"/>
                </a:solidFill>
                <a:hlinkClick r:id="rId2"/>
              </a:rPr>
              <a:t>likely boosted</a:t>
            </a:r>
            <a:r>
              <a:t>” facebook posts…</a:t>
            </a:r>
            <a:br/>
            <a:r>
              <a:t>also use </a:t>
            </a:r>
            <a:r>
              <a:rPr u="sng">
                <a:hlinkClick r:id="rId3"/>
              </a:rPr>
              <a:t>Facebook ad library</a:t>
            </a:r>
            <a:r>
              <a:t> to see ad insights for each brand</a:t>
            </a:r>
          </a:p>
        </p:txBody>
      </p:sp>
      <p:sp>
        <p:nvSpPr>
          <p:cNvPr id="150"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graphicFrame>
        <p:nvGraphicFramePr>
          <p:cNvPr id="151" name="Table"/>
          <p:cNvGraphicFramePr/>
          <p:nvPr>
            <p:extLst>
              <p:ext uri="{D42A27DB-BD31-4B8C-83A1-F6EECF244321}">
                <p14:modId xmlns:p14="http://schemas.microsoft.com/office/powerpoint/2010/main" val="1580334269"/>
              </p:ext>
            </p:extLst>
          </p:nvPr>
        </p:nvGraphicFramePr>
        <p:xfrm>
          <a:off x="1468544" y="4189831"/>
          <a:ext cx="19353103" cy="7846392"/>
        </p:xfrm>
        <a:graphic>
          <a:graphicData uri="http://schemas.openxmlformats.org/drawingml/2006/table">
            <a:tbl>
              <a:tblPr firstCol="1">
                <a:tableStyleId>{4C3C2611-4C71-4FC5-86AE-919BDF0F9419}</a:tableStyleId>
              </a:tblPr>
              <a:tblGrid>
                <a:gridCol w="2764729">
                  <a:extLst>
                    <a:ext uri="{9D8B030D-6E8A-4147-A177-3AD203B41FA5}">
                      <a16:colId xmlns:a16="http://schemas.microsoft.com/office/drawing/2014/main" val="20000"/>
                    </a:ext>
                  </a:extLst>
                </a:gridCol>
                <a:gridCol w="2764729">
                  <a:extLst>
                    <a:ext uri="{9D8B030D-6E8A-4147-A177-3AD203B41FA5}">
                      <a16:colId xmlns:a16="http://schemas.microsoft.com/office/drawing/2014/main" val="20001"/>
                    </a:ext>
                  </a:extLst>
                </a:gridCol>
                <a:gridCol w="2764729">
                  <a:extLst>
                    <a:ext uri="{9D8B030D-6E8A-4147-A177-3AD203B41FA5}">
                      <a16:colId xmlns:a16="http://schemas.microsoft.com/office/drawing/2014/main" val="20002"/>
                    </a:ext>
                  </a:extLst>
                </a:gridCol>
                <a:gridCol w="2764729">
                  <a:extLst>
                    <a:ext uri="{9D8B030D-6E8A-4147-A177-3AD203B41FA5}">
                      <a16:colId xmlns:a16="http://schemas.microsoft.com/office/drawing/2014/main" val="20003"/>
                    </a:ext>
                  </a:extLst>
                </a:gridCol>
                <a:gridCol w="2764729">
                  <a:extLst>
                    <a:ext uri="{9D8B030D-6E8A-4147-A177-3AD203B41FA5}">
                      <a16:colId xmlns:a16="http://schemas.microsoft.com/office/drawing/2014/main" val="20004"/>
                    </a:ext>
                  </a:extLst>
                </a:gridCol>
                <a:gridCol w="2764729">
                  <a:extLst>
                    <a:ext uri="{9D8B030D-6E8A-4147-A177-3AD203B41FA5}">
                      <a16:colId xmlns:a16="http://schemas.microsoft.com/office/drawing/2014/main" val="20005"/>
                    </a:ext>
                  </a:extLst>
                </a:gridCol>
                <a:gridCol w="2764729">
                  <a:extLst>
                    <a:ext uri="{9D8B030D-6E8A-4147-A177-3AD203B41FA5}">
                      <a16:colId xmlns:a16="http://schemas.microsoft.com/office/drawing/2014/main" val="20006"/>
                    </a:ext>
                  </a:extLst>
                </a:gridCol>
              </a:tblGrid>
              <a:tr h="627477">
                <a:tc>
                  <a:txBody>
                    <a:bodyPr/>
                    <a:lstStyle/>
                    <a:p>
                      <a:pPr algn="ctr" defTabSz="584200">
                        <a:spcBef>
                          <a:spcPts val="3200"/>
                        </a:spcBef>
                        <a:defRPr sz="2000" spc="-58">
                          <a:solidFill>
                            <a:srgbClr val="FFFFFF"/>
                          </a:solidFill>
                        </a:defRPr>
                      </a:pPr>
                      <a:endParaRPr/>
                    </a:p>
                  </a:txBody>
                  <a:tcPr marL="50800" marR="50800" marT="50800" marB="50800" anchor="ctr" horzOverflow="overflow">
                    <a:lnL w="0">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[You]</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#1</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#2</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#3</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#4</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rowSpan="2">
                  <a:txBody>
                    <a:bodyPr/>
                    <a:lstStyle/>
                    <a:p>
                      <a:pPr algn="ctr" defTabSz="584200">
                        <a:spcBef>
                          <a:spcPts val="3200"/>
                        </a:spcBef>
                        <a:defRPr sz="1800" cap="none">
                          <a:solidFill>
                            <a:srgbClr val="000000"/>
                          </a:solidFill>
                        </a:defRPr>
                      </a:pPr>
                      <a:r>
                        <a:rPr sz="2000" b="1" cap="all" spc="-58" dirty="0">
                          <a:solidFill>
                            <a:srgbClr val="FFFFFF"/>
                          </a:solidFill>
                        </a:rPr>
                        <a:t>landscape average</a:t>
                      </a:r>
                    </a:p>
                  </a:txBody>
                  <a:tcPr marL="0" marR="0" marT="0" marB="0" anchor="ctr" horzOverflow="overflow">
                    <a:lnL w="12700">
                      <a:solidFill>
                        <a:srgbClr val="FFFFFF"/>
                      </a:solidFill>
                      <a:miter lim="400000"/>
                    </a:lnL>
                    <a:lnR w="12700">
                      <a:solidFill>
                        <a:srgbClr val="65B0B9"/>
                      </a:solidFill>
                      <a:miter lim="400000"/>
                    </a:lnR>
                    <a:lnT w="0">
                      <a:miter lim="400000"/>
                    </a:lnT>
                    <a:lnB w="0">
                      <a:miter lim="400000"/>
                    </a:lnB>
                    <a:solidFill>
                      <a:srgbClr val="62B0BA"/>
                    </a:solidFill>
                  </a:tcPr>
                </a:tc>
                <a:extLst>
                  <a:ext uri="{0D108BD9-81ED-4DB2-BD59-A6C34878D82A}">
                    <a16:rowId xmlns:a16="http://schemas.microsoft.com/office/drawing/2014/main" val="10000"/>
                  </a:ext>
                </a:extLst>
              </a:tr>
              <a:tr h="627477">
                <a:tc>
                  <a:txBody>
                    <a:bodyPr/>
                    <a:lstStyle/>
                    <a:p>
                      <a:pPr algn="ctr" defTabSz="584200">
                        <a:spcBef>
                          <a:spcPts val="3200"/>
                        </a:spcBef>
                        <a:defRPr sz="1800" b="0" cap="none">
                          <a:solidFill>
                            <a:srgbClr val="000000"/>
                          </a:solidFill>
                        </a:defRPr>
                      </a:pPr>
                      <a:r>
                        <a:rPr sz="2000" b="1" cap="all" spc="-58" dirty="0">
                          <a:solidFill>
                            <a:srgbClr val="FFFFFF"/>
                          </a:solidFill>
                        </a:rPr>
                        <a:t>Metric \ Brand</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0">
                      <a:miter lim="400000"/>
                    </a:lnB>
                    <a:solidFill>
                      <a:srgbClr val="62B0BA"/>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vMerge="1">
                  <a:txBody>
                    <a:bodyPr/>
                    <a:lstStyle/>
                    <a:p>
                      <a:endParaRPr lang="en-US"/>
                    </a:p>
                  </a:txBody>
                  <a:tcPr/>
                </a:tc>
                <a:extLst>
                  <a:ext uri="{0D108BD9-81ED-4DB2-BD59-A6C34878D82A}">
                    <a16:rowId xmlns:a16="http://schemas.microsoft.com/office/drawing/2014/main" val="10001"/>
                  </a:ext>
                </a:extLst>
              </a:tr>
              <a:tr h="927146">
                <a:tc>
                  <a:txBody>
                    <a:bodyPr/>
                    <a:lstStyle/>
                    <a:p>
                      <a:pPr algn="ctr" defTabSz="914400">
                        <a:defRPr sz="1800" b="0" cap="none">
                          <a:solidFill>
                            <a:srgbClr val="000000"/>
                          </a:solidFill>
                        </a:defRPr>
                      </a:pPr>
                      <a:r>
                        <a:rPr sz="1700" b="1" dirty="0">
                          <a:solidFill>
                            <a:schemeClr val="tx1">
                              <a:lumMod val="50000"/>
                            </a:schemeClr>
                          </a:solidFill>
                        </a:rPr>
                        <a:t>Total FB Posts</a:t>
                      </a:r>
                    </a:p>
                  </a:txBody>
                  <a:tcPr marL="50800" marR="50800" marT="50800" marB="50800" anchor="ctr" horzOverflow="overflow">
                    <a:lnL w="0">
                      <a:miter lim="400000"/>
                    </a:lnL>
                    <a:lnR w="12700">
                      <a:solidFill>
                        <a:srgbClr val="FFFFFF"/>
                      </a:solidFill>
                      <a:miter lim="400000"/>
                    </a:lnR>
                    <a:lnT w="0">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extLst>
                  <a:ext uri="{0D108BD9-81ED-4DB2-BD59-A6C34878D82A}">
                    <a16:rowId xmlns:a16="http://schemas.microsoft.com/office/drawing/2014/main" val="10002"/>
                  </a:ext>
                </a:extLst>
              </a:tr>
              <a:tr h="952500">
                <a:tc>
                  <a:txBody>
                    <a:bodyPr/>
                    <a:lstStyle/>
                    <a:p>
                      <a:pPr algn="ctr"/>
                      <a:r>
                        <a:rPr sz="1700" b="1" dirty="0">
                          <a:solidFill>
                            <a:schemeClr val="tx1">
                              <a:lumMod val="50000"/>
                            </a:schemeClr>
                          </a:solidFill>
                        </a:rPr>
                        <a:t>Likely Boosted </a:t>
                      </a:r>
                      <a:br>
                        <a:rPr lang="en-US" sz="1700" b="1" dirty="0">
                          <a:solidFill>
                            <a:srgbClr val="2A2C2F"/>
                          </a:solidFill>
                        </a:rPr>
                      </a:br>
                      <a:r>
                        <a:rPr sz="1700" b="1" dirty="0">
                          <a:solidFill>
                            <a:schemeClr val="tx1">
                              <a:lumMod val="50000"/>
                            </a:schemeClr>
                          </a:solidFill>
                        </a:rPr>
                        <a:t>Posts</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952500">
                <a:tc>
                  <a:txBody>
                    <a:bodyPr/>
                    <a:lstStyle/>
                    <a:p>
                      <a:pPr algn="ctr" defTabSz="914400">
                        <a:defRPr sz="1800" b="0" cap="none">
                          <a:solidFill>
                            <a:srgbClr val="000000"/>
                          </a:solidFill>
                        </a:defRPr>
                      </a:pPr>
                      <a:r>
                        <a:rPr sz="1700" b="1" dirty="0">
                          <a:solidFill>
                            <a:schemeClr val="tx1">
                              <a:lumMod val="50000"/>
                            </a:schemeClr>
                          </a:solidFill>
                        </a:rPr>
                        <a:t>Boosted Eng. Rate</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927146">
                <a:tc>
                  <a:txBody>
                    <a:bodyPr/>
                    <a:lstStyle/>
                    <a:p>
                      <a:pPr algn="ctr" defTabSz="914400">
                        <a:defRPr sz="1800" b="0" cap="none">
                          <a:solidFill>
                            <a:srgbClr val="000000"/>
                          </a:solidFill>
                        </a:defRPr>
                      </a:pPr>
                      <a:r>
                        <a:rPr sz="1700" b="1" dirty="0">
                          <a:solidFill>
                            <a:schemeClr val="tx1">
                              <a:lumMod val="50000"/>
                            </a:schemeClr>
                          </a:solidFill>
                        </a:rPr>
                        <a:t>Organic Eng. Rate</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r h="952500">
                <a:tc>
                  <a:txBody>
                    <a:bodyPr/>
                    <a:lstStyle/>
                    <a:p>
                      <a:pPr algn="ctr"/>
                      <a:r>
                        <a:rPr sz="1700" b="1" dirty="0">
                          <a:solidFill>
                            <a:schemeClr val="tx1">
                              <a:lumMod val="50000"/>
                            </a:schemeClr>
                          </a:solidFill>
                        </a:rPr>
                        <a:t>Most Boosted </a:t>
                      </a:r>
                      <a:br>
                        <a:rPr lang="en-US" sz="1700" b="1" dirty="0">
                          <a:solidFill>
                            <a:srgbClr val="2A2C2F"/>
                          </a:solidFill>
                        </a:rPr>
                      </a:br>
                      <a:r>
                        <a:rPr sz="1700" b="1" dirty="0">
                          <a:solidFill>
                            <a:schemeClr val="tx1">
                              <a:lumMod val="50000"/>
                            </a:schemeClr>
                          </a:solidFill>
                        </a:rPr>
                        <a:t>Post Type</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6"/>
                  </a:ext>
                </a:extLst>
              </a:tr>
              <a:tr h="927146">
                <a:tc>
                  <a:txBody>
                    <a:bodyPr/>
                    <a:lstStyle/>
                    <a:p>
                      <a:pPr algn="ctr" defTabSz="914400">
                        <a:defRPr sz="1800" b="0" cap="none">
                          <a:solidFill>
                            <a:srgbClr val="000000"/>
                          </a:solidFill>
                        </a:defRPr>
                      </a:pPr>
                      <a:r>
                        <a:rPr sz="1700" b="1" dirty="0">
                          <a:solidFill>
                            <a:schemeClr val="tx1">
                              <a:lumMod val="50000"/>
                            </a:schemeClr>
                          </a:solidFill>
                        </a:rPr>
                        <a:t>Top Day to Boost</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7"/>
                  </a:ext>
                </a:extLst>
              </a:tr>
              <a:tr h="952500">
                <a:tc>
                  <a:txBody>
                    <a:bodyPr/>
                    <a:lstStyle/>
                    <a:p>
                      <a:pPr algn="ctr"/>
                      <a:r>
                        <a:rPr sz="1700" b="1" dirty="0">
                          <a:solidFill>
                            <a:schemeClr val="tx1">
                              <a:lumMod val="50000"/>
                            </a:schemeClr>
                          </a:solidFill>
                        </a:rPr>
                        <a:t>Ads &amp; Variations </a:t>
                      </a:r>
                      <a:br>
                        <a:rPr lang="en-US" sz="1700" b="1" dirty="0">
                          <a:solidFill>
                            <a:srgbClr val="2A2C2F"/>
                          </a:solidFill>
                        </a:rPr>
                      </a:br>
                      <a:r>
                        <a:rPr sz="1700" b="1" dirty="0">
                          <a:solidFill>
                            <a:schemeClr val="tx1">
                              <a:lumMod val="50000"/>
                            </a:schemeClr>
                          </a:solidFill>
                        </a:rPr>
                        <a:t>from last month</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A2DFD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8"/>
                  </a:ext>
                </a:extLst>
              </a:tr>
            </a:tbl>
          </a:graphicData>
        </a:graphic>
      </p:graphicFrame>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itle 5"/>
          <p:cNvSpPr txBox="1">
            <a:spLocks noGrp="1"/>
          </p:cNvSpPr>
          <p:nvPr>
            <p:ph type="title"/>
          </p:nvPr>
        </p:nvSpPr>
        <p:spPr>
          <a:xfrm>
            <a:off x="1677702" y="579435"/>
            <a:ext cx="14913430" cy="2651126"/>
          </a:xfrm>
          <a:prstGeom prst="rect">
            <a:avLst/>
          </a:prstGeom>
        </p:spPr>
        <p:txBody>
          <a:bodyPr/>
          <a:lstStyle/>
          <a:p>
            <a:r>
              <a:t>About Rival IQ</a:t>
            </a:r>
          </a:p>
        </p:txBody>
      </p:sp>
      <p:sp>
        <p:nvSpPr>
          <p:cNvPr id="154" name="Rival IQ is an easy-to-use analytics tool that helps you:"/>
          <p:cNvSpPr txBox="1"/>
          <p:nvPr/>
        </p:nvSpPr>
        <p:spPr>
          <a:xfrm>
            <a:off x="1677702" y="2538240"/>
            <a:ext cx="9436107" cy="5622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lvl1pPr algn="l" defTabSz="457200">
              <a:lnSpc>
                <a:spcPts val="5000"/>
              </a:lnSpc>
              <a:defRPr sz="3000" b="0" cap="none">
                <a:solidFill>
                  <a:srgbClr val="FFFFFF"/>
                </a:solidFill>
              </a:defRPr>
            </a:lvl1pPr>
          </a:lstStyle>
          <a:p>
            <a:r>
              <a:t>Rival IQ is an easy-to-use analytics tool that helps you:</a:t>
            </a:r>
          </a:p>
        </p:txBody>
      </p:sp>
      <p:sp>
        <p:nvSpPr>
          <p:cNvPr id="155" name="Supercharge your social landscape…"/>
          <p:cNvSpPr txBox="1"/>
          <p:nvPr/>
        </p:nvSpPr>
        <p:spPr>
          <a:xfrm>
            <a:off x="1677702" y="3469884"/>
            <a:ext cx="12738008" cy="17149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Supercharge your social landscape</a:t>
            </a:r>
          </a:p>
          <a:p>
            <a:pPr algn="l" defTabSz="457200">
              <a:lnSpc>
                <a:spcPct val="120000"/>
              </a:lnSpc>
              <a:defRPr sz="3000" b="0" cap="none">
                <a:solidFill>
                  <a:srgbClr val="FFFFFF"/>
                </a:solidFill>
              </a:defRPr>
            </a:pPr>
            <a:r>
              <a:t>Track results across all social profiles, including engagement, influencers, social bios, and sentiment—for </a:t>
            </a:r>
            <a:r>
              <a:rPr b="1"/>
              <a:t>you and your competitors</a:t>
            </a:r>
            <a:r>
              <a:t>.</a:t>
            </a:r>
          </a:p>
        </p:txBody>
      </p:sp>
      <p:sp>
        <p:nvSpPr>
          <p:cNvPr id="156" name="Stay ahead of the competition…"/>
          <p:cNvSpPr txBox="1"/>
          <p:nvPr/>
        </p:nvSpPr>
        <p:spPr>
          <a:xfrm>
            <a:off x="1677702" y="5544528"/>
            <a:ext cx="12069671" cy="2230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Stay ahead of the competition</a:t>
            </a:r>
          </a:p>
          <a:p>
            <a:pPr algn="l" defTabSz="457200">
              <a:lnSpc>
                <a:spcPct val="120000"/>
              </a:lnSpc>
              <a:defRPr sz="3000" b="0" cap="none">
                <a:solidFill>
                  <a:srgbClr val="FFFFFF"/>
                </a:solidFill>
              </a:defRPr>
            </a:pPr>
            <a:r>
              <a:t>Conduct competitive analysis in minutes. Monitor your industry, create benchmarks, and evaluate and respond to competitor activity before the market shifts.</a:t>
            </a:r>
          </a:p>
        </p:txBody>
      </p:sp>
      <p:sp>
        <p:nvSpPr>
          <p:cNvPr id="157" name="Do more with your data…"/>
          <p:cNvSpPr txBox="1"/>
          <p:nvPr/>
        </p:nvSpPr>
        <p:spPr>
          <a:xfrm>
            <a:off x="1677702" y="8139872"/>
            <a:ext cx="11822721" cy="2230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Do more with your data</a:t>
            </a:r>
          </a:p>
          <a:p>
            <a:pPr algn="l" defTabSz="457200">
              <a:lnSpc>
                <a:spcPct val="120000"/>
              </a:lnSpc>
              <a:defRPr sz="3000" b="0" cap="none">
                <a:solidFill>
                  <a:srgbClr val="FFFFFF"/>
                </a:solidFill>
              </a:defRPr>
            </a:pPr>
            <a:r>
              <a:t>Dive deeper into your social media analytics with Facebook, Twitter, and Instagram Insights, boosted post detection, LinkedIn Insights, and so much more.</a:t>
            </a:r>
          </a:p>
        </p:txBody>
      </p:sp>
      <p:sp>
        <p:nvSpPr>
          <p:cNvPr id="158" name="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
          <p:cNvSpPr txBox="1"/>
          <p:nvPr/>
        </p:nvSpPr>
        <p:spPr>
          <a:xfrm>
            <a:off x="15977869" y="5891328"/>
            <a:ext cx="6169763" cy="520321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lvl1pPr algn="l" defTabSz="457200">
              <a:lnSpc>
                <a:spcPct val="120000"/>
              </a:lnSpc>
              <a:defRPr sz="3000" b="0" cap="none">
                <a:solidFill>
                  <a:srgbClr val="FFFFFF"/>
                </a:solidFill>
              </a:defRPr>
            </a:lvl1pPr>
          </a:lstStyle>
          <a:p>
            <a:r>
              <a:t>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a:t>
            </a:r>
          </a:p>
        </p:txBody>
      </p:sp>
      <p:sp>
        <p:nvSpPr>
          <p:cNvPr id="159" name="Title 5"/>
          <p:cNvSpPr txBox="1"/>
          <p:nvPr/>
        </p:nvSpPr>
        <p:spPr>
          <a:xfrm>
            <a:off x="16003616" y="1221736"/>
            <a:ext cx="7495043" cy="15819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lvl1pPr algn="l">
              <a:defRPr sz="4500" cap="none">
                <a:solidFill>
                  <a:srgbClr val="FFFFFF"/>
                </a:solidFill>
              </a:defRPr>
            </a:lvl1pPr>
          </a:lstStyle>
          <a:p>
            <a:r>
              <a:t>Lauren Teague</a:t>
            </a:r>
          </a:p>
        </p:txBody>
      </p:sp>
      <p:sp>
        <p:nvSpPr>
          <p:cNvPr id="160" name="www.laurenteague.com…"/>
          <p:cNvSpPr txBox="1"/>
          <p:nvPr/>
        </p:nvSpPr>
        <p:spPr>
          <a:xfrm>
            <a:off x="18444857" y="3564461"/>
            <a:ext cx="4145360" cy="10359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10000"/>
              </a:lnSpc>
              <a:defRPr sz="3000" b="0" cap="none">
                <a:solidFill>
                  <a:srgbClr val="FFFFFF"/>
                </a:solidFill>
              </a:defRPr>
            </a:pPr>
            <a:r>
              <a:t>www.laurenteague.com     </a:t>
            </a:r>
          </a:p>
          <a:p>
            <a:pPr algn="l" defTabSz="457200">
              <a:lnSpc>
                <a:spcPct val="110000"/>
              </a:lnSpc>
              <a:defRPr sz="3000" b="0" cap="none">
                <a:solidFill>
                  <a:srgbClr val="FFFFFF"/>
                </a:solidFill>
              </a:defRPr>
            </a:pPr>
            <a:r>
              <a:t>@LaurenTTeague</a:t>
            </a:r>
          </a:p>
        </p:txBody>
      </p:sp>
      <p:pic>
        <p:nvPicPr>
          <p:cNvPr id="161" name="lt-headshot.jpg" descr="lt-headshot.jpg"/>
          <p:cNvPicPr>
            <a:picLocks noChangeAspect="1"/>
          </p:cNvPicPr>
          <p:nvPr/>
        </p:nvPicPr>
        <p:blipFill>
          <a:blip r:embed="rId2"/>
          <a:srcRect l="1931" t="1925" r="1920" b="1920"/>
          <a:stretch>
            <a:fillRect/>
          </a:stretch>
        </p:blipFill>
        <p:spPr>
          <a:xfrm>
            <a:off x="16070081" y="3455077"/>
            <a:ext cx="2012706" cy="2012828"/>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7"/>
                  <a:pt x="2882" y="3017"/>
                </a:cubicBezTo>
                <a:cubicBezTo>
                  <a:pt x="-961" y="7038"/>
                  <a:pt x="-961" y="13558"/>
                  <a:pt x="2882" y="17579"/>
                </a:cubicBezTo>
                <a:cubicBezTo>
                  <a:pt x="6724" y="21600"/>
                  <a:pt x="12954" y="21600"/>
                  <a:pt x="16796" y="17579"/>
                </a:cubicBezTo>
                <a:cubicBezTo>
                  <a:pt x="20639" y="13558"/>
                  <a:pt x="20639" y="7038"/>
                  <a:pt x="16796" y="3017"/>
                </a:cubicBezTo>
                <a:cubicBezTo>
                  <a:pt x="14875" y="1007"/>
                  <a:pt x="12357" y="0"/>
                  <a:pt x="9839" y="0"/>
                </a:cubicBezTo>
                <a:close/>
              </a:path>
            </a:pathLst>
          </a:custGeom>
          <a:ln w="12700">
            <a:miter lim="400000"/>
          </a:ln>
        </p:spPr>
      </p:pic>
      <p:sp>
        <p:nvSpPr>
          <p:cNvPr id="162" name="Digital marketing expert"/>
          <p:cNvSpPr txBox="1"/>
          <p:nvPr/>
        </p:nvSpPr>
        <p:spPr>
          <a:xfrm>
            <a:off x="15982807" y="2386939"/>
            <a:ext cx="5491063" cy="99192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defTabSz="457200">
              <a:defRPr sz="3600" cap="none">
                <a:solidFill>
                  <a:srgbClr val="FFFFFF"/>
                </a:solidFill>
              </a:defRPr>
            </a:lvl1pPr>
          </a:lstStyle>
          <a:p>
            <a:r>
              <a:t>Digital marketing expert</a:t>
            </a:r>
          </a:p>
        </p:txBody>
      </p:sp>
      <p:pic>
        <p:nvPicPr>
          <p:cNvPr id="163" name="icon-facebook-white.png" descr="icon-facebook-white.png">
            <a:hlinkClick r:id="rId3"/>
          </p:cNvPr>
          <p:cNvPicPr>
            <a:picLocks noChangeAspect="1"/>
          </p:cNvPicPr>
          <p:nvPr/>
        </p:nvPicPr>
        <p:blipFill>
          <a:blip r:embed="rId4"/>
          <a:stretch>
            <a:fillRect/>
          </a:stretch>
        </p:blipFill>
        <p:spPr>
          <a:xfrm>
            <a:off x="19290766" y="4858803"/>
            <a:ext cx="215837" cy="410089"/>
          </a:xfrm>
          <a:prstGeom prst="rect">
            <a:avLst/>
          </a:prstGeom>
          <a:ln w="12700">
            <a:miter lim="400000"/>
          </a:ln>
        </p:spPr>
      </p:pic>
      <p:pic>
        <p:nvPicPr>
          <p:cNvPr id="164" name="icon-instagram-white.png" descr="icon-instagram-white.png">
            <a:hlinkClick r:id="rId5"/>
          </p:cNvPr>
          <p:cNvPicPr>
            <a:picLocks noChangeAspect="1"/>
          </p:cNvPicPr>
          <p:nvPr/>
        </p:nvPicPr>
        <p:blipFill>
          <a:blip r:embed="rId6"/>
          <a:stretch>
            <a:fillRect/>
          </a:stretch>
        </p:blipFill>
        <p:spPr>
          <a:xfrm>
            <a:off x="19935767" y="4876800"/>
            <a:ext cx="392744" cy="400296"/>
          </a:xfrm>
          <a:prstGeom prst="rect">
            <a:avLst/>
          </a:prstGeom>
          <a:ln w="12700">
            <a:miter lim="400000"/>
          </a:ln>
        </p:spPr>
      </p:pic>
      <p:pic>
        <p:nvPicPr>
          <p:cNvPr id="165" name="icon-twitter-white.png" descr="icon-twitter-white.png">
            <a:hlinkClick r:id="rId7"/>
          </p:cNvPr>
          <p:cNvPicPr>
            <a:picLocks noChangeAspect="1"/>
          </p:cNvPicPr>
          <p:nvPr/>
        </p:nvPicPr>
        <p:blipFill>
          <a:blip r:embed="rId8"/>
          <a:stretch>
            <a:fillRect/>
          </a:stretch>
        </p:blipFill>
        <p:spPr>
          <a:xfrm>
            <a:off x="18527586" y="4890961"/>
            <a:ext cx="434227" cy="345773"/>
          </a:xfrm>
          <a:prstGeom prst="rect">
            <a:avLst/>
          </a:prstGeom>
          <a:ln w="12700">
            <a:miter lim="400000"/>
          </a:ln>
        </p:spPr>
      </p:pic>
      <p:pic>
        <p:nvPicPr>
          <p:cNvPr id="166" name="icon-linkedin.png" descr="icon-linkedin.png">
            <a:hlinkClick r:id="rId9"/>
          </p:cNvPr>
          <p:cNvPicPr>
            <a:picLocks noChangeAspect="1"/>
          </p:cNvPicPr>
          <p:nvPr/>
        </p:nvPicPr>
        <p:blipFill>
          <a:blip r:embed="rId10"/>
          <a:stretch>
            <a:fillRect/>
          </a:stretch>
        </p:blipFill>
        <p:spPr>
          <a:xfrm>
            <a:off x="20765383" y="4853892"/>
            <a:ext cx="434226" cy="419911"/>
          </a:xfrm>
          <a:prstGeom prst="rect">
            <a:avLst/>
          </a:prstGeom>
          <a:ln w="12700">
            <a:miter lim="400000"/>
          </a:ln>
        </p:spPr>
      </p:pic>
      <p:sp>
        <p:nvSpPr>
          <p:cNvPr id="18" name="GET YOUR FREE TRIAL">
            <a:hlinkClick r:id="rId11"/>
            <a:extLst>
              <a:ext uri="{FF2B5EF4-FFF2-40B4-BE49-F238E27FC236}">
                <a16:creationId xmlns:a16="http://schemas.microsoft.com/office/drawing/2014/main" id="{DEF69203-3DF1-411C-B93B-8DD7A0977EB6}"/>
              </a:ext>
            </a:extLst>
          </p:cNvPr>
          <p:cNvSpPr txBox="1"/>
          <p:nvPr/>
        </p:nvSpPr>
        <p:spPr>
          <a:xfrm>
            <a:off x="2546799" y="11284424"/>
            <a:ext cx="5026132" cy="4889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lc="http://schemas.openxmlformats.org/drawingml/2006/lockedCanvas" val="1"/>
            </a:ext>
          </a:extLst>
        </p:spPr>
        <p:txBody>
          <a:bodyPr lIns="71436" tIns="71436" rIns="71436" bIns="71436"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gn="ctr"/>
            <a:r>
              <a:rPr sz="2800" b="1" dirty="0">
                <a:solidFill>
                  <a:schemeClr val="bg1"/>
                </a:solidFill>
                <a:latin typeface="Arial"/>
              </a:rPr>
              <a:t>GET YOUR FREE TRIAL</a:t>
            </a:r>
            <a:r>
              <a:rPr lang="en-US" sz="2800" b="1" dirty="0">
                <a:solidFill>
                  <a:schemeClr val="bg1"/>
                </a:solidFill>
                <a:latin typeface="Arial"/>
              </a:rPr>
              <a:t> </a:t>
            </a:r>
            <a:endParaRPr lang="en-US" sz="2800">
              <a:solidFill>
                <a:schemeClr val="bg1"/>
              </a:solidFill>
            </a:endParaRPr>
          </a:p>
        </p:txBody>
      </p:sp>
      <p:sp>
        <p:nvSpPr>
          <p:cNvPr id="21" name="Rounded Rectangle">
            <a:hlinkClick r:id="rId11"/>
            <a:extLst>
              <a:ext uri="{FF2B5EF4-FFF2-40B4-BE49-F238E27FC236}">
                <a16:creationId xmlns:a16="http://schemas.microsoft.com/office/drawing/2014/main" id="{229E1635-E452-44DE-BC0B-8849D20780EB}"/>
              </a:ext>
            </a:extLst>
          </p:cNvPr>
          <p:cNvSpPr/>
          <p:nvPr/>
        </p:nvSpPr>
        <p:spPr>
          <a:xfrm>
            <a:off x="1733821" y="10951524"/>
            <a:ext cx="6769101" cy="1066800"/>
          </a:xfrm>
          <a:prstGeom prst="roundRect">
            <a:avLst>
              <a:gd name="adj" fmla="val 17857"/>
            </a:avLst>
          </a:prstGeom>
          <a:solidFill>
            <a:srgbClr val="FFFFFF">
              <a:alpha val="15766"/>
            </a:srgbClr>
          </a:solidFill>
          <a:ln w="25400">
            <a:solidFill>
              <a:srgbClr val="FFFFFF"/>
            </a:solidFill>
          </a:ln>
        </p:spPr>
        <p:txBody>
          <a:bodyPr lIns="71436" tIns="71436" rIns="71436" bIns="71436"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gn="l">
              <a:lnSpc>
                <a:spcPct val="100000"/>
              </a:lnSpc>
              <a:defRPr sz="8300" b="0">
                <a:solidFill>
                  <a:srgbClr val="FFFFFF"/>
                </a:solidFill>
                <a:latin typeface="Avenir Book"/>
                <a:ea typeface="Avenir Book"/>
                <a:cs typeface="Avenir Book"/>
                <a:sym typeface="Avenir Book"/>
              </a:defRPr>
            </a:pPr>
            <a:endParaRPr lang="en-US" dirty="0">
              <a:latin typeface="Aria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itle"/>
          <p:cNvSpPr txBox="1">
            <a:spLocks noGrp="1"/>
          </p:cNvSpPr>
          <p:nvPr>
            <p:ph type="title"/>
          </p:nvPr>
        </p:nvSpPr>
        <p:spPr>
          <a:prstGeom prst="rect">
            <a:avLst/>
          </a:prstGeom>
        </p:spPr>
        <p:txBody>
          <a:bodyPr/>
          <a:lstStyle/>
          <a:p>
            <a:endParaRPr/>
          </a:p>
        </p:txBody>
      </p:sp>
      <p:sp>
        <p:nvSpPr>
          <p:cNvPr id="80" name="Gen. Colin Powell"/>
          <p:cNvSpPr txBox="1">
            <a:spLocks noGrp="1"/>
          </p:cNvSpPr>
          <p:nvPr>
            <p:ph type="body" idx="13"/>
          </p:nvPr>
        </p:nvSpPr>
        <p:spPr>
          <a:xfrm>
            <a:off x="6579418" y="8541122"/>
            <a:ext cx="11225163" cy="697756"/>
          </a:xfrm>
          <a:prstGeom prst="rect">
            <a:avLst/>
          </a:prstGeom>
        </p:spPr>
        <p:txBody>
          <a:bodyPr/>
          <a:lstStyle/>
          <a:p>
            <a:r>
              <a:t>Gen. Colin Powell </a:t>
            </a:r>
          </a:p>
        </p:txBody>
      </p:sp>
      <p:sp>
        <p:nvSpPr>
          <p:cNvPr id="81" name="gather competitive data"/>
          <p:cNvSpPr txBox="1">
            <a:spLocks noGrp="1"/>
          </p:cNvSpPr>
          <p:nvPr>
            <p:ph type="body" idx="14"/>
          </p:nvPr>
        </p:nvSpPr>
        <p:spPr>
          <a:prstGeom prst="rect">
            <a:avLst/>
          </a:prstGeom>
        </p:spPr>
        <p:txBody>
          <a:bodyPr/>
          <a:lstStyle/>
          <a:p>
            <a:pPr algn="ctr">
              <a:spcBef>
                <a:spcPts val="0"/>
              </a:spcBef>
              <a:defRPr sz="6500" b="1">
                <a:solidFill>
                  <a:srgbClr val="FFFFFF"/>
                </a:solidFill>
              </a:defRPr>
            </a:pPr>
            <a:r>
              <a:t>“There are no secrets to success. </a:t>
            </a:r>
            <a:br/>
            <a:r>
              <a:t>It is the result of preparation, hard work and learning from failure.”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which competitors - peers - or sub accounts will you review your brand with?"/>
          <p:cNvSpPr txBox="1">
            <a:spLocks noGrp="1"/>
          </p:cNvSpPr>
          <p:nvPr>
            <p:ph type="subTitle" idx="1"/>
          </p:nvPr>
        </p:nvSpPr>
        <p:spPr>
          <a:prstGeom prst="rect">
            <a:avLst/>
          </a:prstGeom>
        </p:spPr>
        <p:txBody>
          <a:bodyPr lIns="71436" tIns="71436" rIns="71436" bIns="71436" anchor="t"/>
          <a:lstStyle/>
          <a:p>
            <a:pPr marL="468630" indent="-468630">
              <a:buSzPct val="75000"/>
              <a:buChar char="•"/>
            </a:pPr>
            <a:r>
              <a:rPr dirty="0"/>
              <a:t>Identify four companies or accounts to compare</a:t>
            </a:r>
            <a:r>
              <a:rPr lang="en-US" dirty="0"/>
              <a:t> </a:t>
            </a:r>
            <a:endParaRPr lang="en-US" spc="-37"/>
          </a:p>
          <a:p>
            <a:pPr marL="468630" indent="-468630">
              <a:buSzPct val="75000"/>
              <a:buChar char="•"/>
            </a:pPr>
            <a:r>
              <a:rPr dirty="0"/>
              <a:t>Stuck? Google your brand and see who appears</a:t>
            </a:r>
            <a:endParaRPr spc="-37" dirty="0"/>
          </a:p>
          <a:p>
            <a:pPr marL="468630" indent="-468630">
              <a:buSzPct val="75000"/>
              <a:buChar char="•"/>
            </a:pPr>
            <a:r>
              <a:rPr dirty="0"/>
              <a:t>Complete the table on the next page with your company and up to four competitors</a:t>
            </a:r>
            <a:endParaRPr spc="-37" dirty="0"/>
          </a:p>
          <a:p>
            <a:pPr marL="468630" indent="-468630">
              <a:buSzPct val="75000"/>
              <a:buChar char="•"/>
            </a:pPr>
            <a:r>
              <a:rPr dirty="0"/>
              <a:t>Make sure to get your </a:t>
            </a:r>
            <a:r>
              <a:rPr u="sng" dirty="0">
                <a:solidFill>
                  <a:srgbClr val="125996"/>
                </a:solidFill>
                <a:uFill>
                  <a:solidFill>
                    <a:srgbClr val="0000FF"/>
                  </a:solidFill>
                </a:uFill>
                <a:hlinkClick r:id="rId2"/>
              </a:rPr>
              <a:t>free trial</a:t>
            </a:r>
            <a:r>
              <a:rPr dirty="0"/>
              <a:t> of Rival IQ to aid in this work</a:t>
            </a:r>
          </a:p>
        </p:txBody>
      </p:sp>
      <p:sp>
        <p:nvSpPr>
          <p:cNvPr id="84" name="Build the landscape"/>
          <p:cNvSpPr txBox="1">
            <a:spLocks noGrp="1"/>
          </p:cNvSpPr>
          <p:nvPr>
            <p:ph type="ctrTitle"/>
          </p:nvPr>
        </p:nvSpPr>
        <p:spPr>
          <a:prstGeom prst="rect">
            <a:avLst/>
          </a:prstGeom>
        </p:spPr>
        <p:txBody>
          <a:bodyPr/>
          <a:lstStyle/>
          <a:p>
            <a:r>
              <a:t>Build the landscape</a:t>
            </a:r>
          </a:p>
        </p:txBody>
      </p:sp>
      <p:sp>
        <p:nvSpPr>
          <p:cNvPr id="85" name="which competitors, peers, or sub accounts will you review your brand with?"/>
          <p:cNvSpPr txBox="1">
            <a:spLocks noGrp="1"/>
          </p:cNvSpPr>
          <p:nvPr>
            <p:ph type="body" idx="13"/>
          </p:nvPr>
        </p:nvSpPr>
        <p:spPr>
          <a:prstGeom prst="rect">
            <a:avLst/>
          </a:prstGeom>
        </p:spPr>
        <p:txBody>
          <a:bodyPr/>
          <a:lstStyle/>
          <a:p>
            <a:r>
              <a:t>which competitors, peers, or sub accounts will you review your brand with?</a:t>
            </a:r>
          </a:p>
        </p:txBody>
      </p:sp>
      <p:sp>
        <p:nvSpPr>
          <p:cNvPr id="86"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Build the landscape"/>
          <p:cNvSpPr txBox="1">
            <a:spLocks noGrp="1"/>
          </p:cNvSpPr>
          <p:nvPr>
            <p:ph type="ctrTitle"/>
          </p:nvPr>
        </p:nvSpPr>
        <p:spPr>
          <a:prstGeom prst="rect">
            <a:avLst/>
          </a:prstGeom>
        </p:spPr>
        <p:txBody>
          <a:bodyPr/>
          <a:lstStyle/>
          <a:p>
            <a:r>
              <a:t>Build the landscape</a:t>
            </a:r>
          </a:p>
        </p:txBody>
      </p:sp>
      <p:sp>
        <p:nvSpPr>
          <p:cNvPr id="89" name="complete this table with your company + 4 others to compare……"/>
          <p:cNvSpPr txBox="1">
            <a:spLocks noGrp="1"/>
          </p:cNvSpPr>
          <p:nvPr>
            <p:ph type="body" idx="13"/>
          </p:nvPr>
        </p:nvSpPr>
        <p:spPr>
          <a:xfrm>
            <a:off x="1364431" y="2484687"/>
            <a:ext cx="22163138" cy="1731962"/>
          </a:xfrm>
          <a:prstGeom prst="rect">
            <a:avLst/>
          </a:prstGeom>
        </p:spPr>
        <p:txBody>
          <a:bodyPr/>
          <a:lstStyle/>
          <a:p>
            <a:r>
              <a:t>complete this table with your company + 4 others to compare…</a:t>
            </a:r>
            <a:endParaRPr spc="-92"/>
          </a:p>
          <a:p>
            <a:r>
              <a:t>Then </a:t>
            </a:r>
            <a:r>
              <a:rPr u="sng">
                <a:solidFill>
                  <a:srgbClr val="125996"/>
                </a:solidFill>
                <a:hlinkClick r:id="rId2"/>
              </a:rPr>
              <a:t>click here</a:t>
            </a:r>
            <a:r>
              <a:t> add to a new rival iq landscape</a:t>
            </a:r>
          </a:p>
        </p:txBody>
      </p:sp>
      <p:sp>
        <p:nvSpPr>
          <p:cNvPr id="90"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graphicFrame>
        <p:nvGraphicFramePr>
          <p:cNvPr id="91" name="Table"/>
          <p:cNvGraphicFramePr/>
          <p:nvPr>
            <p:extLst>
              <p:ext uri="{D42A27DB-BD31-4B8C-83A1-F6EECF244321}">
                <p14:modId xmlns:p14="http://schemas.microsoft.com/office/powerpoint/2010/main" val="1998663760"/>
              </p:ext>
            </p:extLst>
          </p:nvPr>
        </p:nvGraphicFramePr>
        <p:xfrm>
          <a:off x="1468544" y="4189831"/>
          <a:ext cx="19382970" cy="7846392"/>
        </p:xfrm>
        <a:graphic>
          <a:graphicData uri="http://schemas.openxmlformats.org/drawingml/2006/table">
            <a:tbl>
              <a:tblPr firstCol="1">
                <a:tableStyleId>{4C3C2611-4C71-4FC5-86AE-919BDF0F9419}</a:tableStyleId>
              </a:tblPr>
              <a:tblGrid>
                <a:gridCol w="3230495">
                  <a:extLst>
                    <a:ext uri="{9D8B030D-6E8A-4147-A177-3AD203B41FA5}">
                      <a16:colId xmlns:a16="http://schemas.microsoft.com/office/drawing/2014/main" val="20000"/>
                    </a:ext>
                  </a:extLst>
                </a:gridCol>
                <a:gridCol w="3230495">
                  <a:extLst>
                    <a:ext uri="{9D8B030D-6E8A-4147-A177-3AD203B41FA5}">
                      <a16:colId xmlns:a16="http://schemas.microsoft.com/office/drawing/2014/main" val="20001"/>
                    </a:ext>
                  </a:extLst>
                </a:gridCol>
                <a:gridCol w="3230495">
                  <a:extLst>
                    <a:ext uri="{9D8B030D-6E8A-4147-A177-3AD203B41FA5}">
                      <a16:colId xmlns:a16="http://schemas.microsoft.com/office/drawing/2014/main" val="20002"/>
                    </a:ext>
                  </a:extLst>
                </a:gridCol>
                <a:gridCol w="3230495">
                  <a:extLst>
                    <a:ext uri="{9D8B030D-6E8A-4147-A177-3AD203B41FA5}">
                      <a16:colId xmlns:a16="http://schemas.microsoft.com/office/drawing/2014/main" val="20003"/>
                    </a:ext>
                  </a:extLst>
                </a:gridCol>
                <a:gridCol w="3230495">
                  <a:extLst>
                    <a:ext uri="{9D8B030D-6E8A-4147-A177-3AD203B41FA5}">
                      <a16:colId xmlns:a16="http://schemas.microsoft.com/office/drawing/2014/main" val="20004"/>
                    </a:ext>
                  </a:extLst>
                </a:gridCol>
                <a:gridCol w="3230495">
                  <a:extLst>
                    <a:ext uri="{9D8B030D-6E8A-4147-A177-3AD203B41FA5}">
                      <a16:colId xmlns:a16="http://schemas.microsoft.com/office/drawing/2014/main" val="20005"/>
                    </a:ext>
                  </a:extLst>
                </a:gridCol>
              </a:tblGrid>
              <a:tr h="627477">
                <a:tc>
                  <a:txBody>
                    <a:bodyPr/>
                    <a:lstStyle/>
                    <a:p>
                      <a:pPr algn="ctr" defTabSz="584200">
                        <a:spcBef>
                          <a:spcPts val="3200"/>
                        </a:spcBef>
                        <a:defRPr sz="2000" spc="-58">
                          <a:solidFill>
                            <a:srgbClr val="FFFFFF"/>
                          </a:solidFill>
                        </a:defRPr>
                      </a:pPr>
                      <a:endParaRPr/>
                    </a:p>
                  </a:txBody>
                  <a:tcPr marL="50800" marR="50800" marT="50800" marB="50800" anchor="ctr" horzOverflow="overflow">
                    <a:lnL w="0">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[You]</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#1</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#2</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#3</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#4</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extLst>
                  <a:ext uri="{0D108BD9-81ED-4DB2-BD59-A6C34878D82A}">
                    <a16:rowId xmlns:a16="http://schemas.microsoft.com/office/drawing/2014/main" val="10000"/>
                  </a:ext>
                </a:extLst>
              </a:tr>
              <a:tr h="627477">
                <a:tc>
                  <a:txBody>
                    <a:bodyPr/>
                    <a:lstStyle/>
                    <a:p>
                      <a:pPr algn="ctr" defTabSz="584200">
                        <a:spcBef>
                          <a:spcPts val="3200"/>
                        </a:spcBef>
                        <a:defRPr sz="1800" b="0" cap="none">
                          <a:solidFill>
                            <a:srgbClr val="000000"/>
                          </a:solidFill>
                        </a:defRPr>
                      </a:pPr>
                      <a:r>
                        <a:rPr sz="2000" b="1" cap="all" spc="-58" dirty="0">
                          <a:solidFill>
                            <a:srgbClr val="FFFFFF"/>
                          </a:solidFill>
                        </a:rPr>
                        <a:t>Channel \ Brand</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0">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extLst>
                  <a:ext uri="{0D108BD9-81ED-4DB2-BD59-A6C34878D82A}">
                    <a16:rowId xmlns:a16="http://schemas.microsoft.com/office/drawing/2014/main" val="10001"/>
                  </a:ext>
                </a:extLst>
              </a:tr>
              <a:tr h="927146">
                <a:tc>
                  <a:txBody>
                    <a:bodyPr/>
                    <a:lstStyle/>
                    <a:p>
                      <a:pPr algn="ctr" defTabSz="914400">
                        <a:lnSpc>
                          <a:spcPct val="80000"/>
                        </a:lnSpc>
                        <a:defRPr sz="1800" b="0" cap="none">
                          <a:solidFill>
                            <a:srgbClr val="000000"/>
                          </a:solidFill>
                        </a:defRPr>
                      </a:pPr>
                      <a:r>
                        <a:rPr sz="2000" b="1" dirty="0">
                          <a:solidFill>
                            <a:schemeClr val="tx1">
                              <a:lumMod val="50000"/>
                            </a:schemeClr>
                          </a:solidFill>
                        </a:rPr>
                        <a:t>Website</a:t>
                      </a:r>
                    </a:p>
                  </a:txBody>
                  <a:tcPr marL="50800" marR="50800" marT="50800" marB="50800" anchor="ctr" horzOverflow="overflow">
                    <a:lnL w="0">
                      <a:miter lim="400000"/>
                    </a:lnL>
                    <a:lnR w="0">
                      <a:miter lim="400000"/>
                    </a:lnR>
                    <a:lnT w="0">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extLst>
                  <a:ext uri="{0D108BD9-81ED-4DB2-BD59-A6C34878D82A}">
                    <a16:rowId xmlns:a16="http://schemas.microsoft.com/office/drawing/2014/main" val="10002"/>
                  </a:ext>
                </a:extLst>
              </a:tr>
              <a:tr h="952500">
                <a:tc>
                  <a:txBody>
                    <a:bodyPr/>
                    <a:lstStyle/>
                    <a:p>
                      <a:pPr algn="ctr" defTabSz="914400">
                        <a:lnSpc>
                          <a:spcPct val="80000"/>
                        </a:lnSpc>
                        <a:defRPr sz="1800" b="0" cap="none">
                          <a:solidFill>
                            <a:srgbClr val="000000"/>
                          </a:solidFill>
                        </a:defRPr>
                      </a:pPr>
                      <a:r>
                        <a:rPr sz="2000" b="1" dirty="0">
                          <a:solidFill>
                            <a:schemeClr val="tx1">
                              <a:lumMod val="50000"/>
                            </a:schemeClr>
                          </a:solidFill>
                        </a:rPr>
                        <a:t>Facebook</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952500">
                <a:tc>
                  <a:txBody>
                    <a:bodyPr/>
                    <a:lstStyle/>
                    <a:p>
                      <a:pPr algn="ctr" defTabSz="914400">
                        <a:lnSpc>
                          <a:spcPct val="80000"/>
                        </a:lnSpc>
                        <a:defRPr sz="1800" b="0" cap="none">
                          <a:solidFill>
                            <a:srgbClr val="000000"/>
                          </a:solidFill>
                        </a:defRPr>
                      </a:pPr>
                      <a:r>
                        <a:rPr sz="2000" b="1" dirty="0">
                          <a:solidFill>
                            <a:schemeClr val="tx1">
                              <a:lumMod val="50000"/>
                            </a:schemeClr>
                          </a:solidFill>
                        </a:rPr>
                        <a:t>Instagram</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927146">
                <a:tc>
                  <a:txBody>
                    <a:bodyPr/>
                    <a:lstStyle/>
                    <a:p>
                      <a:pPr algn="ctr" defTabSz="914400">
                        <a:lnSpc>
                          <a:spcPct val="80000"/>
                        </a:lnSpc>
                        <a:defRPr sz="1800" b="0" cap="none">
                          <a:solidFill>
                            <a:srgbClr val="000000"/>
                          </a:solidFill>
                        </a:defRPr>
                      </a:pPr>
                      <a:r>
                        <a:rPr sz="2000" b="1" dirty="0">
                          <a:solidFill>
                            <a:schemeClr val="tx1">
                              <a:lumMod val="50000"/>
                            </a:schemeClr>
                          </a:solidFill>
                        </a:rPr>
                        <a:t>Twitter</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r h="952500">
                <a:tc>
                  <a:txBody>
                    <a:bodyPr/>
                    <a:lstStyle/>
                    <a:p>
                      <a:pPr algn="ctr" defTabSz="914400">
                        <a:lnSpc>
                          <a:spcPct val="80000"/>
                        </a:lnSpc>
                        <a:defRPr sz="1800" b="0" cap="none">
                          <a:solidFill>
                            <a:srgbClr val="000000"/>
                          </a:solidFill>
                        </a:defRPr>
                      </a:pPr>
                      <a:r>
                        <a:rPr sz="2000" b="1" dirty="0">
                          <a:solidFill>
                            <a:schemeClr val="tx1">
                              <a:lumMod val="50000"/>
                            </a:schemeClr>
                          </a:solidFill>
                        </a:rPr>
                        <a:t>LinkedIn</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6"/>
                  </a:ext>
                </a:extLst>
              </a:tr>
              <a:tr h="927146">
                <a:tc>
                  <a:txBody>
                    <a:bodyPr/>
                    <a:lstStyle/>
                    <a:p>
                      <a:pPr algn="ctr">
                        <a:lnSpc>
                          <a:spcPct val="80000"/>
                        </a:lnSpc>
                      </a:pPr>
                      <a:r>
                        <a:rPr sz="2000" b="1" dirty="0">
                          <a:solidFill>
                            <a:schemeClr val="tx1">
                              <a:lumMod val="50000"/>
                            </a:schemeClr>
                          </a:solidFill>
                        </a:rPr>
                        <a:t>[</a:t>
                      </a:r>
                      <a:r>
                        <a:rPr lang="en-US" sz="2000" b="1" dirty="0">
                          <a:solidFill>
                            <a:schemeClr val="tx1">
                              <a:lumMod val="50000"/>
                            </a:schemeClr>
                          </a:solidFill>
                        </a:rPr>
                        <a:t>                        </a:t>
                      </a:r>
                      <a:r>
                        <a:rPr sz="2000" b="1" dirty="0">
                          <a:solidFill>
                            <a:schemeClr val="tx1">
                              <a:lumMod val="50000"/>
                            </a:schemeClr>
                          </a:solidFill>
                        </a:rPr>
                        <a:t> ]</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7"/>
                  </a:ext>
                </a:extLst>
              </a:tr>
              <a:tr h="952500">
                <a:tc>
                  <a:txBody>
                    <a:bodyPr/>
                    <a:lstStyle/>
                    <a:p>
                      <a:pPr algn="ctr">
                        <a:lnSpc>
                          <a:spcPct val="80000"/>
                        </a:lnSpc>
                      </a:pPr>
                      <a:r>
                        <a:rPr sz="2000" b="1" dirty="0">
                          <a:solidFill>
                            <a:schemeClr val="tx1">
                              <a:lumMod val="50000"/>
                            </a:schemeClr>
                          </a:solidFill>
                        </a:rPr>
                        <a:t>[</a:t>
                      </a:r>
                      <a:r>
                        <a:rPr lang="en-US" sz="2000" b="1" dirty="0">
                          <a:solidFill>
                            <a:schemeClr val="tx1">
                              <a:lumMod val="50000"/>
                            </a:schemeClr>
                          </a:solidFill>
                        </a:rPr>
                        <a:t>                        </a:t>
                      </a:r>
                      <a:r>
                        <a:rPr sz="2000" b="1" dirty="0">
                          <a:solidFill>
                            <a:schemeClr val="tx1">
                              <a:lumMod val="50000"/>
                            </a:schemeClr>
                          </a:solidFill>
                        </a:rPr>
                        <a:t> ]</a:t>
                      </a:r>
                    </a:p>
                  </a:txBody>
                  <a:tcPr marL="50800" marR="50800" marT="50800" marB="50800" anchor="ctr" horzOverflow="overflow">
                    <a:lnL w="0">
                      <a:miter lim="400000"/>
                    </a:lnL>
                    <a:lnR w="0">
                      <a:miter lim="400000"/>
                    </a:lnR>
                    <a:lnT w="12700">
                      <a:solidFill>
                        <a:srgbClr val="FFFFFF"/>
                      </a:solidFill>
                      <a:miter lim="400000"/>
                    </a:lnT>
                    <a:lnB w="12700">
                      <a:solidFill>
                        <a:srgbClr val="A2DFD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8"/>
                  </a:ext>
                </a:extLst>
              </a:tr>
            </a:tbl>
          </a:graphicData>
        </a:graphic>
      </p:graphicFrame>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which competitors - peers - or sub accounts will you review your brand with?"/>
          <p:cNvSpPr txBox="1">
            <a:spLocks noGrp="1"/>
          </p:cNvSpPr>
          <p:nvPr>
            <p:ph type="subTitle" idx="1"/>
          </p:nvPr>
        </p:nvSpPr>
        <p:spPr>
          <a:prstGeom prst="rect">
            <a:avLst/>
          </a:prstGeom>
        </p:spPr>
        <p:txBody>
          <a:bodyPr/>
          <a:lstStyle/>
          <a:p>
            <a:pPr marL="469194" indent="-469194">
              <a:buSzPct val="75000"/>
              <a:buChar char="•"/>
            </a:pPr>
            <a:r>
              <a:t>Review average performance for each account </a:t>
            </a:r>
            <a:r>
              <a:rPr b="1"/>
              <a:t>over the last 30+ days</a:t>
            </a:r>
            <a:endParaRPr sz="4500" b="1" spc="-45"/>
          </a:p>
          <a:p>
            <a:pPr marL="469194" indent="-469194">
              <a:buSzPct val="75000"/>
              <a:buChar char="•"/>
            </a:pPr>
            <a:r>
              <a:t>Document baseline metrics on </a:t>
            </a:r>
            <a:r>
              <a:rPr b="1"/>
              <a:t>page 7</a:t>
            </a:r>
            <a:r>
              <a:t> </a:t>
            </a:r>
            <a:endParaRPr sz="4500" spc="-45"/>
          </a:p>
          <a:p>
            <a:pPr marL="1333500" lvl="1" indent="-508000">
              <a:buSzPct val="75000"/>
              <a:buChar char="-"/>
            </a:pPr>
            <a:r>
              <a:t>Audience Size</a:t>
            </a:r>
            <a:endParaRPr sz="4500" spc="-45"/>
          </a:p>
          <a:p>
            <a:pPr marL="1333500" lvl="1" indent="-508000">
              <a:buSzPct val="75000"/>
              <a:buChar char="-"/>
            </a:pPr>
            <a:r>
              <a:t>Posts per Day and Total Activity</a:t>
            </a:r>
            <a:endParaRPr sz="4500" spc="-45"/>
          </a:p>
          <a:p>
            <a:pPr marL="1333500" lvl="1" indent="-508000">
              <a:buSzPct val="75000"/>
              <a:buChar char="-"/>
            </a:pPr>
            <a:r>
              <a:t>Total Engagement and Engagement Rate</a:t>
            </a:r>
            <a:endParaRPr sz="4500" spc="-45"/>
          </a:p>
          <a:p>
            <a:pPr marL="1333500" lvl="1" indent="-508000">
              <a:buSzPct val="75000"/>
              <a:buChar char="-"/>
            </a:pPr>
            <a:r>
              <a:t>Most Active Channel </a:t>
            </a:r>
            <a:endParaRPr sz="4500" spc="-45"/>
          </a:p>
          <a:p>
            <a:pPr marL="1333500" lvl="1" indent="-508000">
              <a:buSzPct val="75000"/>
              <a:buChar char="-"/>
            </a:pPr>
            <a:r>
              <a:t>Top Post Types</a:t>
            </a:r>
          </a:p>
        </p:txBody>
      </p:sp>
      <p:sp>
        <p:nvSpPr>
          <p:cNvPr id="94" name="Build the landscape"/>
          <p:cNvSpPr txBox="1">
            <a:spLocks noGrp="1"/>
          </p:cNvSpPr>
          <p:nvPr>
            <p:ph type="ctrTitle"/>
          </p:nvPr>
        </p:nvSpPr>
        <p:spPr>
          <a:prstGeom prst="rect">
            <a:avLst/>
          </a:prstGeom>
        </p:spPr>
        <p:txBody>
          <a:bodyPr/>
          <a:lstStyle/>
          <a:p>
            <a:r>
              <a:t>Score keeping </a:t>
            </a:r>
          </a:p>
        </p:txBody>
      </p:sp>
      <p:sp>
        <p:nvSpPr>
          <p:cNvPr id="95" name="these are the essential social metrics you’ll want to track"/>
          <p:cNvSpPr txBox="1">
            <a:spLocks noGrp="1"/>
          </p:cNvSpPr>
          <p:nvPr>
            <p:ph type="body" idx="13"/>
          </p:nvPr>
        </p:nvSpPr>
        <p:spPr>
          <a:prstGeom prst="rect">
            <a:avLst/>
          </a:prstGeom>
        </p:spPr>
        <p:txBody>
          <a:bodyPr/>
          <a:lstStyle/>
          <a:p>
            <a:r>
              <a:t>these are the essential social metrics you’ll want to track </a:t>
            </a:r>
          </a:p>
        </p:txBody>
      </p:sp>
      <p:sp>
        <p:nvSpPr>
          <p:cNvPr id="96"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parkToro: Twitter SparkScore and Fake Followers Audit…"/>
          <p:cNvSpPr txBox="1">
            <a:spLocks noGrp="1"/>
          </p:cNvSpPr>
          <p:nvPr>
            <p:ph type="subTitle" idx="1"/>
          </p:nvPr>
        </p:nvSpPr>
        <p:spPr>
          <a:prstGeom prst="rect">
            <a:avLst/>
          </a:prstGeom>
        </p:spPr>
        <p:txBody>
          <a:bodyPr lIns="71436" tIns="71436" rIns="71436" bIns="71436" anchor="t"/>
          <a:lstStyle/>
          <a:p>
            <a:pPr marL="419735" indent="-419735">
              <a:buSzPct val="75000"/>
              <a:buFont typeface="Arial"/>
              <a:buChar char="•"/>
            </a:pPr>
            <a:r>
              <a:rPr lang="en-US" b="1" dirty="0">
                <a:ea typeface="+mn-lt"/>
                <a:cs typeface="+mn-lt"/>
              </a:rPr>
              <a:t>Rival IQ:</a:t>
            </a:r>
            <a:r>
              <a:rPr lang="en-US" dirty="0">
                <a:ea typeface="+mn-lt"/>
                <a:cs typeface="+mn-lt"/>
              </a:rPr>
              <a:t> Competitive benchmarking and analytics</a:t>
            </a:r>
          </a:p>
          <a:p>
            <a:pPr marL="419735" indent="-419735">
              <a:buSzPct val="75000"/>
              <a:buFont typeface="Arial"/>
              <a:buChar char="•"/>
            </a:pPr>
            <a:r>
              <a:rPr b="1" dirty="0" err="1"/>
              <a:t>SparkToro</a:t>
            </a:r>
            <a:r>
              <a:rPr b="1" dirty="0"/>
              <a:t>:</a:t>
            </a:r>
            <a:r>
              <a:rPr dirty="0"/>
              <a:t> Twitter </a:t>
            </a:r>
            <a:r>
              <a:rPr dirty="0" err="1"/>
              <a:t>SparkScore</a:t>
            </a:r>
            <a:r>
              <a:rPr dirty="0"/>
              <a:t> and Fake Followers Audit</a:t>
            </a:r>
          </a:p>
          <a:p>
            <a:pPr marL="419735" indent="-419735">
              <a:buSzPct val="75000"/>
              <a:buChar char="•"/>
            </a:pPr>
            <a:r>
              <a:rPr b="1" dirty="0" err="1"/>
              <a:t>UnionMetrics</a:t>
            </a:r>
            <a:r>
              <a:rPr b="1" dirty="0"/>
              <a:t>:</a:t>
            </a:r>
            <a:r>
              <a:rPr b="1" dirty="0">
                <a:solidFill>
                  <a:srgbClr val="4D9DA8"/>
                </a:solidFill>
              </a:rPr>
              <a:t> </a:t>
            </a:r>
            <a:r>
              <a:rPr dirty="0"/>
              <a:t>Twitter &amp; Instagram Checkups</a:t>
            </a:r>
          </a:p>
          <a:p>
            <a:pPr marL="419735" indent="-419735">
              <a:buSzPct val="75000"/>
              <a:buChar char="•"/>
            </a:pPr>
            <a:r>
              <a:rPr b="1" dirty="0" err="1"/>
              <a:t>Followerwonk</a:t>
            </a:r>
            <a:r>
              <a:rPr b="1" dirty="0"/>
              <a:t>: </a:t>
            </a:r>
            <a:r>
              <a:rPr dirty="0"/>
              <a:t>Twitter bios and account comparisons</a:t>
            </a:r>
          </a:p>
          <a:p>
            <a:pPr marL="419735" indent="-419735">
              <a:buSzPct val="75000"/>
              <a:buChar char="•"/>
            </a:pPr>
            <a:r>
              <a:rPr b="1" dirty="0" err="1"/>
              <a:t>Phlanx</a:t>
            </a:r>
            <a:r>
              <a:rPr b="1" dirty="0"/>
              <a:t>: </a:t>
            </a:r>
            <a:r>
              <a:rPr dirty="0"/>
              <a:t>Instagram Influencer Audit</a:t>
            </a:r>
            <a:r>
              <a:rPr lang="en-US" dirty="0"/>
              <a:t> </a:t>
            </a:r>
            <a:endParaRPr dirty="0"/>
          </a:p>
          <a:p>
            <a:pPr marL="419735" indent="-419735">
              <a:buSzPct val="75000"/>
              <a:buChar char="•"/>
            </a:pPr>
            <a:r>
              <a:rPr b="1" dirty="0" err="1"/>
              <a:t>Iconosquare</a:t>
            </a:r>
            <a:r>
              <a:rPr b="1" dirty="0"/>
              <a:t>:</a:t>
            </a:r>
            <a:r>
              <a:rPr dirty="0"/>
              <a:t> Instagram and Facebook Audit</a:t>
            </a:r>
          </a:p>
          <a:p>
            <a:pPr marL="419735" indent="-419735">
              <a:buSzPct val="75000"/>
              <a:buChar char="•"/>
            </a:pPr>
            <a:r>
              <a:rPr b="1" dirty="0" err="1"/>
              <a:t>SocialBakers</a:t>
            </a:r>
            <a:r>
              <a:rPr b="1" dirty="0"/>
              <a:t>:</a:t>
            </a:r>
            <a:r>
              <a:rPr dirty="0"/>
              <a:t> Performance Reports and Persona Template</a:t>
            </a:r>
          </a:p>
          <a:p>
            <a:pPr marL="419735" indent="-419735">
              <a:buSzPct val="75000"/>
              <a:buChar char="•"/>
            </a:pPr>
            <a:r>
              <a:rPr b="1" dirty="0" err="1"/>
              <a:t>Audiense</a:t>
            </a:r>
            <a:r>
              <a:rPr b="1" dirty="0"/>
              <a:t>:</a:t>
            </a:r>
            <a:r>
              <a:rPr dirty="0"/>
              <a:t> Twitter audience segmentation</a:t>
            </a:r>
          </a:p>
        </p:txBody>
      </p:sp>
      <p:sp>
        <p:nvSpPr>
          <p:cNvPr id="99" name="Helpful data resources"/>
          <p:cNvSpPr txBox="1">
            <a:spLocks noGrp="1"/>
          </p:cNvSpPr>
          <p:nvPr>
            <p:ph type="ctrTitle"/>
          </p:nvPr>
        </p:nvSpPr>
        <p:spPr>
          <a:prstGeom prst="rect">
            <a:avLst/>
          </a:prstGeom>
        </p:spPr>
        <p:txBody>
          <a:bodyPr/>
          <a:lstStyle/>
          <a:p>
            <a:r>
              <a:t>Helpful data resources</a:t>
            </a:r>
          </a:p>
        </p:txBody>
      </p:sp>
      <p:sp>
        <p:nvSpPr>
          <p:cNvPr id="100" name="these tools can assist in gathering or validating competitive data"/>
          <p:cNvSpPr txBox="1">
            <a:spLocks noGrp="1"/>
          </p:cNvSpPr>
          <p:nvPr>
            <p:ph type="body" idx="13"/>
          </p:nvPr>
        </p:nvSpPr>
        <p:spPr>
          <a:prstGeom prst="rect">
            <a:avLst/>
          </a:prstGeom>
        </p:spPr>
        <p:txBody>
          <a:bodyPr/>
          <a:lstStyle/>
          <a:p>
            <a:r>
              <a:t>these tools can assist in gathering or validating competitive data </a:t>
            </a:r>
          </a:p>
        </p:txBody>
      </p:sp>
      <p:sp>
        <p:nvSpPr>
          <p:cNvPr id="101"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op 10 highlights"/>
          <p:cNvSpPr txBox="1">
            <a:spLocks noGrp="1"/>
          </p:cNvSpPr>
          <p:nvPr>
            <p:ph type="ctrTitle"/>
          </p:nvPr>
        </p:nvSpPr>
        <p:spPr>
          <a:prstGeom prst="rect">
            <a:avLst/>
          </a:prstGeom>
        </p:spPr>
        <p:txBody>
          <a:bodyPr/>
          <a:lstStyle/>
          <a:p>
            <a:r>
              <a:t>Benchmark recent performance</a:t>
            </a:r>
          </a:p>
        </p:txBody>
      </p:sp>
      <p:sp>
        <p:nvSpPr>
          <p:cNvPr id="104" name="Use rival iq to gather baseline social metrics from the past 30 days"/>
          <p:cNvSpPr txBox="1">
            <a:spLocks noGrp="1"/>
          </p:cNvSpPr>
          <p:nvPr>
            <p:ph type="body" idx="13"/>
          </p:nvPr>
        </p:nvSpPr>
        <p:spPr>
          <a:xfrm>
            <a:off x="1364431" y="2484687"/>
            <a:ext cx="22163138" cy="1521520"/>
          </a:xfrm>
          <a:prstGeom prst="rect">
            <a:avLst/>
          </a:prstGeom>
        </p:spPr>
        <p:txBody>
          <a:bodyPr lIns="71436" tIns="71436" rIns="71436" bIns="71436" anchor="t"/>
          <a:lstStyle/>
          <a:p>
            <a:r>
              <a:rPr dirty="0"/>
              <a:t>Use rival </a:t>
            </a:r>
            <a:r>
              <a:rPr dirty="0" err="1"/>
              <a:t>iq</a:t>
            </a:r>
            <a:r>
              <a:rPr dirty="0"/>
              <a:t> to gather </a:t>
            </a:r>
            <a:r>
              <a:rPr u="sng" dirty="0">
                <a:solidFill>
                  <a:srgbClr val="125996"/>
                </a:solidFill>
                <a:hlinkClick r:id="rId2"/>
              </a:rPr>
              <a:t>baseline social metrics</a:t>
            </a:r>
            <a:r>
              <a:rPr dirty="0"/>
              <a:t> from the past 30 days</a:t>
            </a:r>
            <a:r>
              <a:rPr lang="en-US" dirty="0"/>
              <a:t> </a:t>
            </a:r>
            <a:endParaRPr dirty="0"/>
          </a:p>
        </p:txBody>
      </p:sp>
      <p:sp>
        <p:nvSpPr>
          <p:cNvPr id="105"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graphicFrame>
        <p:nvGraphicFramePr>
          <p:cNvPr id="106" name="Table"/>
          <p:cNvGraphicFramePr/>
          <p:nvPr>
            <p:extLst>
              <p:ext uri="{D42A27DB-BD31-4B8C-83A1-F6EECF244321}">
                <p14:modId xmlns:p14="http://schemas.microsoft.com/office/powerpoint/2010/main" val="639028421"/>
              </p:ext>
            </p:extLst>
          </p:nvPr>
        </p:nvGraphicFramePr>
        <p:xfrm>
          <a:off x="1468544" y="4189831"/>
          <a:ext cx="19353103" cy="7846392"/>
        </p:xfrm>
        <a:graphic>
          <a:graphicData uri="http://schemas.openxmlformats.org/drawingml/2006/table">
            <a:tbl>
              <a:tblPr firstCol="1">
                <a:tableStyleId>{4C3C2611-4C71-4FC5-86AE-919BDF0F9419}</a:tableStyleId>
              </a:tblPr>
              <a:tblGrid>
                <a:gridCol w="2764729">
                  <a:extLst>
                    <a:ext uri="{9D8B030D-6E8A-4147-A177-3AD203B41FA5}">
                      <a16:colId xmlns:a16="http://schemas.microsoft.com/office/drawing/2014/main" val="20000"/>
                    </a:ext>
                  </a:extLst>
                </a:gridCol>
                <a:gridCol w="2764729">
                  <a:extLst>
                    <a:ext uri="{9D8B030D-6E8A-4147-A177-3AD203B41FA5}">
                      <a16:colId xmlns:a16="http://schemas.microsoft.com/office/drawing/2014/main" val="20001"/>
                    </a:ext>
                  </a:extLst>
                </a:gridCol>
                <a:gridCol w="2764729">
                  <a:extLst>
                    <a:ext uri="{9D8B030D-6E8A-4147-A177-3AD203B41FA5}">
                      <a16:colId xmlns:a16="http://schemas.microsoft.com/office/drawing/2014/main" val="20002"/>
                    </a:ext>
                  </a:extLst>
                </a:gridCol>
                <a:gridCol w="2764729">
                  <a:extLst>
                    <a:ext uri="{9D8B030D-6E8A-4147-A177-3AD203B41FA5}">
                      <a16:colId xmlns:a16="http://schemas.microsoft.com/office/drawing/2014/main" val="20003"/>
                    </a:ext>
                  </a:extLst>
                </a:gridCol>
                <a:gridCol w="2764729">
                  <a:extLst>
                    <a:ext uri="{9D8B030D-6E8A-4147-A177-3AD203B41FA5}">
                      <a16:colId xmlns:a16="http://schemas.microsoft.com/office/drawing/2014/main" val="20004"/>
                    </a:ext>
                  </a:extLst>
                </a:gridCol>
                <a:gridCol w="2764729">
                  <a:extLst>
                    <a:ext uri="{9D8B030D-6E8A-4147-A177-3AD203B41FA5}">
                      <a16:colId xmlns:a16="http://schemas.microsoft.com/office/drawing/2014/main" val="20005"/>
                    </a:ext>
                  </a:extLst>
                </a:gridCol>
                <a:gridCol w="2764729">
                  <a:extLst>
                    <a:ext uri="{9D8B030D-6E8A-4147-A177-3AD203B41FA5}">
                      <a16:colId xmlns:a16="http://schemas.microsoft.com/office/drawing/2014/main" val="20006"/>
                    </a:ext>
                  </a:extLst>
                </a:gridCol>
              </a:tblGrid>
              <a:tr h="627477">
                <a:tc>
                  <a:txBody>
                    <a:bodyPr/>
                    <a:lstStyle/>
                    <a:p>
                      <a:pPr algn="ctr" defTabSz="584200">
                        <a:spcBef>
                          <a:spcPts val="3200"/>
                        </a:spcBef>
                        <a:defRPr sz="2000" spc="-58">
                          <a:solidFill>
                            <a:srgbClr val="FFFFFF"/>
                          </a:solidFill>
                        </a:defRPr>
                      </a:pPr>
                      <a:endParaRPr/>
                    </a:p>
                  </a:txBody>
                  <a:tcPr marL="50800" marR="50800" marT="50800" marB="50800" anchor="ctr" horzOverflow="overflow">
                    <a:lnL w="0">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[You]</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#1</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#2</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#3</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#4</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cap="none">
                          <a:solidFill>
                            <a:srgbClr val="000000"/>
                          </a:solidFill>
                        </a:defRPr>
                      </a:pPr>
                      <a:r>
                        <a:rPr sz="2000" b="1" cap="all" spc="-58" dirty="0">
                          <a:solidFill>
                            <a:srgbClr val="FFFFFF"/>
                          </a:solidFill>
                        </a:rPr>
                        <a:t>landscape</a:t>
                      </a:r>
                    </a:p>
                  </a:txBody>
                  <a:tcPr marL="0" marR="0" marT="0" marB="0" anchor="b" horzOverflow="overflow">
                    <a:lnL w="12700">
                      <a:solidFill>
                        <a:srgbClr val="FFFFFF"/>
                      </a:solidFill>
                      <a:miter lim="400000"/>
                    </a:lnL>
                    <a:lnR w="12700">
                      <a:solidFill>
                        <a:srgbClr val="65B0B9"/>
                      </a:solidFill>
                      <a:miter lim="400000"/>
                    </a:lnR>
                    <a:lnT w="0">
                      <a:miter lim="400000"/>
                    </a:lnT>
                    <a:lnB w="12700">
                      <a:miter lim="400000"/>
                    </a:lnB>
                    <a:solidFill>
                      <a:srgbClr val="62B0BA"/>
                    </a:solidFill>
                  </a:tcPr>
                </a:tc>
                <a:extLst>
                  <a:ext uri="{0D108BD9-81ED-4DB2-BD59-A6C34878D82A}">
                    <a16:rowId xmlns:a16="http://schemas.microsoft.com/office/drawing/2014/main" val="10000"/>
                  </a:ext>
                </a:extLst>
              </a:tr>
              <a:tr h="627477">
                <a:tc>
                  <a:txBody>
                    <a:bodyPr/>
                    <a:lstStyle/>
                    <a:p>
                      <a:pPr algn="ctr" defTabSz="584200">
                        <a:spcBef>
                          <a:spcPts val="3200"/>
                        </a:spcBef>
                        <a:defRPr sz="1800" b="0" cap="none">
                          <a:solidFill>
                            <a:srgbClr val="000000"/>
                          </a:solidFill>
                        </a:defRPr>
                      </a:pPr>
                      <a:r>
                        <a:rPr sz="2000" b="1" cap="all" spc="-58" dirty="0">
                          <a:solidFill>
                            <a:srgbClr val="FFFFFF"/>
                          </a:solidFill>
                        </a:rPr>
                        <a:t>Metric \ Brand</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0">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1800" cap="none">
                          <a:solidFill>
                            <a:srgbClr val="000000"/>
                          </a:solidFill>
                        </a:defRPr>
                      </a:pPr>
                      <a:r>
                        <a:rPr sz="2000" b="1" cap="all" spc="-58" dirty="0">
                          <a:solidFill>
                            <a:srgbClr val="FFFFFF"/>
                          </a:solidFill>
                        </a:rPr>
                        <a:t>average</a:t>
                      </a:r>
                    </a:p>
                  </a:txBody>
                  <a:tcPr marL="0" marR="0" marT="0" marB="0" horzOverflow="overflow">
                    <a:lnL w="12700">
                      <a:solidFill>
                        <a:srgbClr val="FFFFFF"/>
                      </a:solidFill>
                      <a:miter lim="400000"/>
                    </a:lnL>
                    <a:lnR w="12700">
                      <a:solidFill>
                        <a:srgbClr val="65B0B9"/>
                      </a:solidFill>
                      <a:miter lim="400000"/>
                    </a:lnR>
                    <a:lnT w="12700">
                      <a:miter lim="400000"/>
                    </a:lnT>
                    <a:lnB w="0">
                      <a:miter lim="400000"/>
                    </a:lnB>
                    <a:solidFill>
                      <a:srgbClr val="62B0BA"/>
                    </a:solidFill>
                  </a:tcPr>
                </a:tc>
                <a:extLst>
                  <a:ext uri="{0D108BD9-81ED-4DB2-BD59-A6C34878D82A}">
                    <a16:rowId xmlns:a16="http://schemas.microsoft.com/office/drawing/2014/main" val="10001"/>
                  </a:ext>
                </a:extLst>
              </a:tr>
              <a:tr h="927146">
                <a:tc>
                  <a:txBody>
                    <a:bodyPr/>
                    <a:lstStyle/>
                    <a:p>
                      <a:pPr algn="ctr" defTabSz="914400">
                        <a:lnSpc>
                          <a:spcPct val="80000"/>
                        </a:lnSpc>
                        <a:defRPr sz="1800" b="0" cap="none">
                          <a:solidFill>
                            <a:srgbClr val="000000"/>
                          </a:solidFill>
                        </a:defRPr>
                      </a:pPr>
                      <a:r>
                        <a:rPr sz="1700" b="1" dirty="0">
                          <a:solidFill>
                            <a:schemeClr val="tx1">
                              <a:lumMod val="50000"/>
                            </a:schemeClr>
                          </a:solidFill>
                        </a:rPr>
                        <a:t>Audience Size</a:t>
                      </a:r>
                    </a:p>
                  </a:txBody>
                  <a:tcPr marL="50800" marR="50800" marT="50800" marB="50800" anchor="ctr" horzOverflow="overflow">
                    <a:lnL w="0">
                      <a:miter lim="400000"/>
                    </a:lnL>
                    <a:lnR w="0">
                      <a:miter lim="400000"/>
                    </a:lnR>
                    <a:lnT w="0">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extLst>
                  <a:ext uri="{0D108BD9-81ED-4DB2-BD59-A6C34878D82A}">
                    <a16:rowId xmlns:a16="http://schemas.microsoft.com/office/drawing/2014/main" val="10002"/>
                  </a:ext>
                </a:extLst>
              </a:tr>
              <a:tr h="952500">
                <a:tc>
                  <a:txBody>
                    <a:bodyPr/>
                    <a:lstStyle/>
                    <a:p>
                      <a:pPr algn="ctr" defTabSz="914400">
                        <a:lnSpc>
                          <a:spcPct val="80000"/>
                        </a:lnSpc>
                        <a:defRPr sz="1800" b="0" cap="none">
                          <a:solidFill>
                            <a:srgbClr val="000000"/>
                          </a:solidFill>
                        </a:defRPr>
                      </a:pPr>
                      <a:r>
                        <a:rPr sz="1700" b="1" dirty="0">
                          <a:solidFill>
                            <a:schemeClr val="tx1">
                              <a:lumMod val="50000"/>
                            </a:schemeClr>
                          </a:solidFill>
                        </a:rPr>
                        <a:t>Posts per Day</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952500">
                <a:tc>
                  <a:txBody>
                    <a:bodyPr/>
                    <a:lstStyle/>
                    <a:p>
                      <a:pPr algn="ctr" defTabSz="914400">
                        <a:lnSpc>
                          <a:spcPct val="80000"/>
                        </a:lnSpc>
                        <a:defRPr sz="1800" b="0" cap="none">
                          <a:solidFill>
                            <a:srgbClr val="000000"/>
                          </a:solidFill>
                        </a:defRPr>
                      </a:pPr>
                      <a:r>
                        <a:rPr sz="1700" b="1" dirty="0">
                          <a:solidFill>
                            <a:schemeClr val="tx1">
                              <a:lumMod val="50000"/>
                            </a:schemeClr>
                          </a:solidFill>
                        </a:rPr>
                        <a:t>Engagements/Post</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927146">
                <a:tc>
                  <a:txBody>
                    <a:bodyPr/>
                    <a:lstStyle/>
                    <a:p>
                      <a:pPr algn="ctr" defTabSz="914400">
                        <a:lnSpc>
                          <a:spcPct val="80000"/>
                        </a:lnSpc>
                        <a:defRPr sz="1800" b="0" cap="none">
                          <a:solidFill>
                            <a:srgbClr val="000000"/>
                          </a:solidFill>
                        </a:defRPr>
                      </a:pPr>
                      <a:r>
                        <a:rPr sz="1700" b="1" dirty="0">
                          <a:solidFill>
                            <a:schemeClr val="tx1">
                              <a:lumMod val="50000"/>
                            </a:schemeClr>
                          </a:solidFill>
                        </a:rPr>
                        <a:t>Engagement Rate</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r h="952500">
                <a:tc>
                  <a:txBody>
                    <a:bodyPr/>
                    <a:lstStyle/>
                    <a:p>
                      <a:pPr algn="ctr" defTabSz="914400">
                        <a:lnSpc>
                          <a:spcPct val="80000"/>
                        </a:lnSpc>
                        <a:defRPr sz="1800" b="0" cap="none">
                          <a:solidFill>
                            <a:srgbClr val="000000"/>
                          </a:solidFill>
                        </a:defRPr>
                      </a:pPr>
                      <a:r>
                        <a:rPr sz="1700" b="1" dirty="0">
                          <a:solidFill>
                            <a:schemeClr val="tx1">
                              <a:lumMod val="50000"/>
                            </a:schemeClr>
                          </a:solidFill>
                        </a:rPr>
                        <a:t>Total Engagement</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6"/>
                  </a:ext>
                </a:extLst>
              </a:tr>
              <a:tr h="927146">
                <a:tc>
                  <a:txBody>
                    <a:bodyPr/>
                    <a:lstStyle/>
                    <a:p>
                      <a:pPr algn="ctr" defTabSz="914400">
                        <a:lnSpc>
                          <a:spcPct val="80000"/>
                        </a:lnSpc>
                        <a:defRPr sz="1800" b="0" cap="none">
                          <a:solidFill>
                            <a:srgbClr val="000000"/>
                          </a:solidFill>
                        </a:defRPr>
                      </a:pPr>
                      <a:r>
                        <a:rPr sz="1700" b="1" dirty="0">
                          <a:solidFill>
                            <a:schemeClr val="tx1">
                              <a:lumMod val="50000"/>
                            </a:schemeClr>
                          </a:solidFill>
                        </a:rPr>
                        <a:t>Total Activity</a:t>
                      </a:r>
                    </a:p>
                  </a:txBody>
                  <a:tcPr marL="50800" marR="50800" marT="50800" marB="50800" anchor="ctr" horzOverflow="overflow">
                    <a:lnL w="0">
                      <a:miter lim="400000"/>
                    </a:lnL>
                    <a:lnR w="0">
                      <a:miter lim="400000"/>
                    </a:lnR>
                    <a:lnT w="12700">
                      <a:solidFill>
                        <a:srgbClr val="FFFFFF"/>
                      </a:solidFill>
                      <a:miter lim="400000"/>
                    </a:lnT>
                    <a:lnB w="12700">
                      <a:solidFill>
                        <a:srgbClr val="FFFFF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7"/>
                  </a:ext>
                </a:extLst>
              </a:tr>
              <a:tr h="952500">
                <a:tc>
                  <a:txBody>
                    <a:bodyPr/>
                    <a:lstStyle/>
                    <a:p>
                      <a:pPr algn="ctr" defTabSz="914400">
                        <a:lnSpc>
                          <a:spcPct val="80000"/>
                        </a:lnSpc>
                        <a:defRPr sz="1800" b="0" cap="none">
                          <a:solidFill>
                            <a:srgbClr val="000000"/>
                          </a:solidFill>
                        </a:defRPr>
                      </a:pPr>
                      <a:r>
                        <a:rPr sz="1700" b="1" dirty="0">
                          <a:solidFill>
                            <a:schemeClr val="tx1">
                              <a:lumMod val="50000"/>
                            </a:schemeClr>
                          </a:solidFill>
                        </a:rPr>
                        <a:t>Most Active Channel</a:t>
                      </a:r>
                    </a:p>
                  </a:txBody>
                  <a:tcPr marL="50800" marR="50800" marT="50800" marB="50800" anchor="ctr" horzOverflow="overflow">
                    <a:lnL w="0">
                      <a:miter lim="400000"/>
                    </a:lnL>
                    <a:lnR w="0">
                      <a:miter lim="400000"/>
                    </a:lnR>
                    <a:lnT w="12700">
                      <a:solidFill>
                        <a:srgbClr val="FFFFFF"/>
                      </a:solidFill>
                      <a:miter lim="400000"/>
                    </a:lnT>
                    <a:lnB w="12700">
                      <a:solidFill>
                        <a:srgbClr val="A2DFDF"/>
                      </a:solidFill>
                      <a:miter lim="400000"/>
                    </a:lnB>
                    <a:solidFill>
                      <a:srgbClr val="A0DFE0"/>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8"/>
                  </a:ext>
                </a:extLst>
              </a:tr>
            </a:tbl>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
        <p:nvSpPr>
          <p:cNvPr id="109" name="Beyond the numbers"/>
          <p:cNvSpPr txBox="1">
            <a:spLocks noGrp="1"/>
          </p:cNvSpPr>
          <p:nvPr>
            <p:ph type="ctrTitle"/>
          </p:nvPr>
        </p:nvSpPr>
        <p:spPr>
          <a:prstGeom prst="rect">
            <a:avLst/>
          </a:prstGeom>
        </p:spPr>
        <p:txBody>
          <a:bodyPr/>
          <a:lstStyle/>
          <a:p>
            <a:r>
              <a:t>Beyond the numbers</a:t>
            </a:r>
          </a:p>
        </p:txBody>
      </p:sp>
      <p:sp>
        <p:nvSpPr>
          <p:cNvPr id="110" name="how do COMPETITOR BRANDS show up in social media"/>
          <p:cNvSpPr txBox="1">
            <a:spLocks noGrp="1"/>
          </p:cNvSpPr>
          <p:nvPr>
            <p:ph type="body" idx="13"/>
          </p:nvPr>
        </p:nvSpPr>
        <p:spPr>
          <a:prstGeom prst="rect">
            <a:avLst/>
          </a:prstGeom>
        </p:spPr>
        <p:txBody>
          <a:bodyPr/>
          <a:lstStyle/>
          <a:p>
            <a:r>
              <a:t>how do COMPETITOR BRANDS show up in social media</a:t>
            </a:r>
          </a:p>
        </p:txBody>
      </p:sp>
      <p:sp>
        <p:nvSpPr>
          <p:cNvPr id="111" name="Identify how each brand positions itself in social media…"/>
          <p:cNvSpPr txBox="1">
            <a:spLocks noGrp="1"/>
          </p:cNvSpPr>
          <p:nvPr>
            <p:ph type="subTitle" idx="1"/>
          </p:nvPr>
        </p:nvSpPr>
        <p:spPr>
          <a:prstGeom prst="rect">
            <a:avLst/>
          </a:prstGeom>
        </p:spPr>
        <p:txBody>
          <a:bodyPr/>
          <a:lstStyle/>
          <a:p>
            <a:r>
              <a:t>Identify how each brand positions itself in social media</a:t>
            </a:r>
            <a:endParaRPr spc="-37"/>
          </a:p>
          <a:p>
            <a:pPr marL="1096158" lvl="1" indent="-651658">
              <a:buSzPct val="75000"/>
              <a:buChar char="•"/>
            </a:pPr>
            <a:r>
              <a:t>How do they use voice &amp; tone to engage followers? </a:t>
            </a:r>
            <a:endParaRPr spc="-37"/>
          </a:p>
          <a:p>
            <a:pPr marL="1096158" lvl="1" indent="-651658">
              <a:buSzPct val="75000"/>
              <a:buChar char="•"/>
            </a:pPr>
            <a:r>
              <a:t>Is there a distinct style of the graphics and video? </a:t>
            </a:r>
            <a:endParaRPr spc="-37"/>
          </a:p>
          <a:p>
            <a:pPr marL="1096158" lvl="1" indent="-651658">
              <a:buSzPct val="75000"/>
              <a:buChar char="•"/>
            </a:pPr>
            <a:r>
              <a:t>What topics are they posting most often?</a:t>
            </a:r>
            <a:endParaRPr spc="-37"/>
          </a:p>
          <a:p>
            <a:pPr marL="1096158" lvl="1" indent="-651658">
              <a:buSzPct val="75000"/>
              <a:buChar char="•"/>
            </a:pPr>
            <a:r>
              <a:t>Do they use emoji? Which ones?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Style &amp; swag"/>
          <p:cNvSpPr txBox="1">
            <a:spLocks noGrp="1"/>
          </p:cNvSpPr>
          <p:nvPr>
            <p:ph type="ctrTitle"/>
          </p:nvPr>
        </p:nvSpPr>
        <p:spPr>
          <a:prstGeom prst="rect">
            <a:avLst/>
          </a:prstGeom>
        </p:spPr>
        <p:txBody>
          <a:bodyPr/>
          <a:lstStyle/>
          <a:p>
            <a:r>
              <a:t>Style &amp; swag </a:t>
            </a:r>
          </a:p>
        </p:txBody>
      </p:sp>
      <p:sp>
        <p:nvSpPr>
          <p:cNvPr id="114" name="observe brand voice &amp; tone and the variety of media used in social posts"/>
          <p:cNvSpPr txBox="1">
            <a:spLocks noGrp="1"/>
          </p:cNvSpPr>
          <p:nvPr>
            <p:ph type="body" idx="13"/>
          </p:nvPr>
        </p:nvSpPr>
        <p:spPr>
          <a:prstGeom prst="rect">
            <a:avLst/>
          </a:prstGeom>
        </p:spPr>
        <p:txBody>
          <a:bodyPr lIns="71436" tIns="71436" rIns="71436" bIns="71436" anchor="t"/>
          <a:lstStyle/>
          <a:p>
            <a:r>
              <a:rPr dirty="0"/>
              <a:t>observe brand voice &amp; tone and the variety of media used in </a:t>
            </a:r>
            <a:r>
              <a:rPr u="sng" dirty="0">
                <a:solidFill>
                  <a:srgbClr val="125996"/>
                </a:solidFill>
                <a:hlinkClick r:id="rId2"/>
              </a:rPr>
              <a:t>social posts</a:t>
            </a:r>
          </a:p>
        </p:txBody>
      </p:sp>
      <p:sp>
        <p:nvSpPr>
          <p:cNvPr id="115"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graphicFrame>
        <p:nvGraphicFramePr>
          <p:cNvPr id="116" name="Table"/>
          <p:cNvGraphicFramePr/>
          <p:nvPr>
            <p:extLst>
              <p:ext uri="{D42A27DB-BD31-4B8C-83A1-F6EECF244321}">
                <p14:modId xmlns:p14="http://schemas.microsoft.com/office/powerpoint/2010/main" val="2530181106"/>
              </p:ext>
            </p:extLst>
          </p:nvPr>
        </p:nvGraphicFramePr>
        <p:xfrm>
          <a:off x="1519344" y="4189828"/>
          <a:ext cx="19374614" cy="7848978"/>
        </p:xfrm>
        <a:graphic>
          <a:graphicData uri="http://schemas.openxmlformats.org/drawingml/2006/table">
            <a:tbl>
              <a:tblPr firstRow="1">
                <a:tableStyleId>{4C3C2611-4C71-4FC5-86AE-919BDF0F9419}</a:tableStyleId>
              </a:tblPr>
              <a:tblGrid>
                <a:gridCol w="1357537">
                  <a:extLst>
                    <a:ext uri="{9D8B030D-6E8A-4147-A177-3AD203B41FA5}">
                      <a16:colId xmlns:a16="http://schemas.microsoft.com/office/drawing/2014/main" val="20000"/>
                    </a:ext>
                  </a:extLst>
                </a:gridCol>
                <a:gridCol w="4061933">
                  <a:extLst>
                    <a:ext uri="{9D8B030D-6E8A-4147-A177-3AD203B41FA5}">
                      <a16:colId xmlns:a16="http://schemas.microsoft.com/office/drawing/2014/main" val="20001"/>
                    </a:ext>
                  </a:extLst>
                </a:gridCol>
                <a:gridCol w="6977572">
                  <a:extLst>
                    <a:ext uri="{9D8B030D-6E8A-4147-A177-3AD203B41FA5}">
                      <a16:colId xmlns:a16="http://schemas.microsoft.com/office/drawing/2014/main" val="20002"/>
                    </a:ext>
                  </a:extLst>
                </a:gridCol>
                <a:gridCol w="6977572">
                  <a:extLst>
                    <a:ext uri="{9D8B030D-6E8A-4147-A177-3AD203B41FA5}">
                      <a16:colId xmlns:a16="http://schemas.microsoft.com/office/drawing/2014/main" val="20003"/>
                    </a:ext>
                  </a:extLst>
                </a:gridCol>
              </a:tblGrid>
              <a:tr h="656588">
                <a:tc>
                  <a:txBody>
                    <a:bodyPr/>
                    <a:lstStyle/>
                    <a:p>
                      <a:pPr algn="ctr" defTabSz="584200">
                        <a:spcBef>
                          <a:spcPts val="3200"/>
                        </a:spcBef>
                        <a:defRPr sz="2000" b="0" spc="-58">
                          <a:solidFill>
                            <a:srgbClr val="FFFFFF"/>
                          </a:solidFill>
                        </a:defRPr>
                      </a:pPr>
                      <a:endParaRPr/>
                    </a:p>
                  </a:txBody>
                  <a:tcPr marL="50800" marR="50800" marT="50800" marB="50800" anchor="ctr" horzOverflow="overflow">
                    <a:lnL w="12700">
                      <a:miter lim="400000"/>
                    </a:lnL>
                    <a:lnR w="12700">
                      <a:solidFill>
                        <a:srgbClr val="FFFFFF"/>
                      </a:solidFill>
                      <a:miter lim="400000"/>
                    </a:lnR>
                    <a:lnT w="0">
                      <a:miter lim="400000"/>
                    </a:lnT>
                    <a:lnB w="12700">
                      <a:solidFill>
                        <a:srgbClr val="FFFFFF"/>
                      </a:solidFill>
                      <a:miter lim="400000"/>
                    </a:lnB>
                    <a:solidFill>
                      <a:srgbClr val="62B0BA"/>
                    </a:solidFill>
                  </a:tcPr>
                </a:tc>
                <a:tc>
                  <a:txBody>
                    <a:bodyPr/>
                    <a:lstStyle/>
                    <a:p>
                      <a:pPr algn="ctr" defTabSz="584200">
                        <a:spcBef>
                          <a:spcPts val="3200"/>
                        </a:spcBef>
                        <a:defRPr sz="1800" b="0" cap="none">
                          <a:solidFill>
                            <a:srgbClr val="000000"/>
                          </a:solidFill>
                        </a:defRPr>
                      </a:pPr>
                      <a:r>
                        <a:rPr sz="2000" b="1" cap="all" spc="-58" dirty="0">
                          <a:solidFill>
                            <a:srgbClr val="FFFFFF"/>
                          </a:solidFill>
                        </a:rPr>
                        <a:t>BRAND</a:t>
                      </a:r>
                    </a:p>
                  </a:txBody>
                  <a:tcPr marL="50800" marR="50800" marT="50800" marB="50800" anchor="ctr" horzOverflow="overflow">
                    <a:lnL w="12700">
                      <a:solidFill>
                        <a:srgbClr val="FFFFFF"/>
                      </a:solidFill>
                      <a:miter lim="400000"/>
                    </a:lnL>
                    <a:lnR w="12700">
                      <a:solidFill>
                        <a:srgbClr val="65B0B9"/>
                      </a:solidFill>
                      <a:miter lim="400000"/>
                    </a:lnR>
                    <a:lnT w="0">
                      <a:miter lim="400000"/>
                    </a:lnT>
                    <a:lnB w="12700">
                      <a:solidFill>
                        <a:srgbClr val="FFFFFF"/>
                      </a:solidFill>
                      <a:miter lim="400000"/>
                    </a:lnB>
                    <a:solidFill>
                      <a:srgbClr val="62B0BA"/>
                    </a:solidFill>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Voice &amp; Tone of Post Copy</a:t>
                      </a:r>
                    </a:p>
                  </a:txBody>
                  <a:tcPr marL="50800" marR="50800" marT="50800" marB="50800" anchor="ctr" horzOverflow="overflow">
                    <a:lnL w="12700">
                      <a:solidFill>
                        <a:srgbClr val="65B0B9"/>
                      </a:solidFill>
                      <a:miter lim="400000"/>
                    </a:lnL>
                    <a:lnR w="12700">
                      <a:solidFill>
                        <a:srgbClr val="FFFFFF"/>
                      </a:solidFill>
                      <a:miter lim="400000"/>
                    </a:lnR>
                    <a:lnT w="0">
                      <a:miter lim="400000"/>
                    </a:lnT>
                    <a:lnB w="12700">
                      <a:solidFill>
                        <a:srgbClr val="FFFFFF"/>
                      </a:solidFill>
                      <a:miter lim="400000"/>
                    </a:lnB>
                    <a:solidFill>
                      <a:srgbClr val="A0DFE0"/>
                    </a:solidFill>
                  </a:tcPr>
                </a:tc>
                <a:tc>
                  <a:txBody>
                    <a:bodyPr/>
                    <a:lstStyle/>
                    <a:p>
                      <a:pPr algn="ctr" defTabSz="914400">
                        <a:lnSpc>
                          <a:spcPct val="80000"/>
                        </a:lnSpc>
                        <a:defRPr sz="1800" b="0" cap="none">
                          <a:solidFill>
                            <a:srgbClr val="000000"/>
                          </a:solidFill>
                        </a:defRPr>
                      </a:pPr>
                      <a:r>
                        <a:rPr sz="2400" b="1" dirty="0">
                          <a:solidFill>
                            <a:schemeClr val="tx1">
                              <a:lumMod val="50000"/>
                            </a:schemeClr>
                          </a:solidFill>
                        </a:rPr>
                        <a:t>Look &amp; Feel of Graphics &amp; Video</a:t>
                      </a:r>
                    </a:p>
                  </a:txBody>
                  <a:tcPr marL="50800" marR="50800" marT="50800" marB="50800" anchor="ctr" horzOverflow="overflow">
                    <a:lnL w="12700">
                      <a:solidFill>
                        <a:srgbClr val="FFFFFF"/>
                      </a:solidFill>
                      <a:miter lim="400000"/>
                    </a:lnL>
                    <a:lnR w="12700">
                      <a:solidFill>
                        <a:srgbClr val="A2DFDF"/>
                      </a:solidFill>
                      <a:miter lim="400000"/>
                    </a:lnR>
                    <a:lnT w="0">
                      <a:miter lim="400000"/>
                    </a:lnT>
                    <a:lnB w="12700">
                      <a:solidFill>
                        <a:srgbClr val="FFFFFF"/>
                      </a:solidFill>
                      <a:miter lim="400000"/>
                    </a:lnB>
                    <a:solidFill>
                      <a:srgbClr val="A0DFE0"/>
                    </a:solidFill>
                  </a:tcPr>
                </a:tc>
                <a:extLst>
                  <a:ext uri="{0D108BD9-81ED-4DB2-BD59-A6C34878D82A}">
                    <a16:rowId xmlns:a16="http://schemas.microsoft.com/office/drawing/2014/main" val="10000"/>
                  </a:ext>
                </a:extLst>
              </a:tr>
              <a:tr h="1438478">
                <a:tc>
                  <a:txBody>
                    <a:bodyPr/>
                    <a:lstStyle/>
                    <a:p>
                      <a:pPr algn="ctr" defTabSz="584200">
                        <a:spcBef>
                          <a:spcPts val="3200"/>
                        </a:spcBef>
                        <a:defRPr sz="1800" cap="none">
                          <a:solidFill>
                            <a:srgbClr val="000000"/>
                          </a:solidFill>
                        </a:defRPr>
                      </a:pPr>
                      <a:r>
                        <a:rPr sz="2000" b="1" cap="all" spc="-58" dirty="0">
                          <a:solidFill>
                            <a:srgbClr val="FFFFFF"/>
                          </a:solidFill>
                        </a:rPr>
                        <a:t>[You]</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FFFFFF"/>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extLst>
                  <a:ext uri="{0D108BD9-81ED-4DB2-BD59-A6C34878D82A}">
                    <a16:rowId xmlns:a16="http://schemas.microsoft.com/office/drawing/2014/main" val="10001"/>
                  </a:ext>
                </a:extLst>
              </a:tr>
              <a:tr h="1438478">
                <a:tc>
                  <a:txBody>
                    <a:bodyPr/>
                    <a:lstStyle/>
                    <a:p>
                      <a:pPr algn="ctr" defTabSz="584200">
                        <a:spcBef>
                          <a:spcPts val="3200"/>
                        </a:spcBef>
                        <a:defRPr sz="1800" cap="none">
                          <a:solidFill>
                            <a:srgbClr val="000000"/>
                          </a:solidFill>
                        </a:defRPr>
                      </a:pPr>
                      <a:r>
                        <a:rPr sz="2000" b="1" cap="all" spc="-58" dirty="0">
                          <a:solidFill>
                            <a:srgbClr val="FFFFFF"/>
                          </a:solidFill>
                        </a:rPr>
                        <a:t>#1</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2"/>
                  </a:ext>
                </a:extLst>
              </a:tr>
              <a:tr h="1438478">
                <a:tc>
                  <a:txBody>
                    <a:bodyPr/>
                    <a:lstStyle/>
                    <a:p>
                      <a:pPr algn="ctr" defTabSz="584200">
                        <a:spcBef>
                          <a:spcPts val="3200"/>
                        </a:spcBef>
                        <a:defRPr sz="1800" cap="none">
                          <a:solidFill>
                            <a:srgbClr val="000000"/>
                          </a:solidFill>
                        </a:defRPr>
                      </a:pPr>
                      <a:r>
                        <a:rPr sz="2000" b="1" cap="all" spc="-58" dirty="0">
                          <a:solidFill>
                            <a:srgbClr val="FFFFFF"/>
                          </a:solidFill>
                        </a:rPr>
                        <a:t>#2</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1438478">
                <a:tc>
                  <a:txBody>
                    <a:bodyPr/>
                    <a:lstStyle/>
                    <a:p>
                      <a:pPr algn="ctr" defTabSz="584200">
                        <a:spcBef>
                          <a:spcPts val="3200"/>
                        </a:spcBef>
                        <a:defRPr sz="1800" cap="none">
                          <a:solidFill>
                            <a:srgbClr val="000000"/>
                          </a:solidFill>
                        </a:defRPr>
                      </a:pPr>
                      <a:r>
                        <a:rPr sz="2000" b="1" cap="all" spc="-58" dirty="0">
                          <a:solidFill>
                            <a:srgbClr val="FFFFFF"/>
                          </a:solidFill>
                        </a:rPr>
                        <a:t>#3</a:t>
                      </a:r>
                    </a:p>
                  </a:txBody>
                  <a:tcPr marL="50800" marR="50800" marT="50800" marB="50800" anchor="ctr" horzOverflow="overflow">
                    <a:lnL w="12700">
                      <a:miter lim="400000"/>
                    </a:lnL>
                    <a:lnR w="0">
                      <a:miter lim="400000"/>
                    </a:lnR>
                    <a:lnT w="12700">
                      <a:solidFill>
                        <a:srgbClr val="FFFFFF"/>
                      </a:solidFill>
                      <a:miter lim="400000"/>
                    </a:lnT>
                    <a:lnB w="12700">
                      <a:solidFill>
                        <a:srgbClr val="FFFFFF"/>
                      </a:solidFill>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1438478">
                <a:tc>
                  <a:txBody>
                    <a:bodyPr/>
                    <a:lstStyle/>
                    <a:p>
                      <a:pPr algn="ctr" defTabSz="584200">
                        <a:spcBef>
                          <a:spcPts val="3200"/>
                        </a:spcBef>
                        <a:defRPr sz="1800" cap="none">
                          <a:solidFill>
                            <a:srgbClr val="000000"/>
                          </a:solidFill>
                        </a:defRPr>
                      </a:pPr>
                      <a:r>
                        <a:rPr sz="2000" b="1" cap="all" spc="-58" dirty="0">
                          <a:solidFill>
                            <a:srgbClr val="FFFFFF"/>
                          </a:solidFill>
                        </a:rPr>
                        <a:t>#4</a:t>
                      </a:r>
                    </a:p>
                  </a:txBody>
                  <a:tcPr marL="50800" marR="50800" marT="50800" marB="50800" anchor="ctr" horzOverflow="overflow">
                    <a:lnL w="12700">
                      <a:miter lim="400000"/>
                    </a:lnL>
                    <a:lnR w="0">
                      <a:miter lim="400000"/>
                    </a:lnR>
                    <a:lnT w="12700">
                      <a:solidFill>
                        <a:srgbClr val="FFFFFF"/>
                      </a:solidFill>
                      <a:miter lim="400000"/>
                    </a:lnT>
                    <a:lnB w="0">
                      <a:miter lim="400000"/>
                    </a:lnB>
                    <a:solidFill>
                      <a:srgbClr val="62B0BA"/>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A7A7A7"/>
                      </a:solidFill>
                      <a:miter lim="400000"/>
                    </a:lnR>
                    <a:lnT w="12700">
                      <a:solidFill>
                        <a:srgbClr val="A7A7A7"/>
                      </a:solidFill>
                      <a:miter lim="400000"/>
                    </a:lnT>
                    <a:lnB w="12700">
                      <a:solidFill>
                        <a:srgbClr val="A7A7A7"/>
                      </a:solidFill>
                      <a:miter lim="400000"/>
                    </a:lnB>
                    <a:solidFill>
                      <a:srgbClr val="A7A7A7">
                        <a:alpha val="31972"/>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bl>
          </a:graphicData>
        </a:graphic>
      </p:graphicFrame>
    </p:spTree>
  </p:cSld>
  <p:clrMapOvr>
    <a:masterClrMapping/>
  </p:clrMapOvr>
  <p:transition spd="med"/>
</p:sld>
</file>

<file path=ppt/theme/theme1.xml><?xml version="1.0" encoding="utf-8"?>
<a:theme xmlns:a="http://schemas.openxmlformats.org/drawingml/2006/main" name="White">
  <a:themeElements>
    <a:clrScheme name="White">
      <a:dk1>
        <a:srgbClr val="53585F"/>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White</vt:lpstr>
      <vt:lpstr>PowerPoint Presentation</vt:lpstr>
      <vt:lpstr>PowerPoint Presentation</vt:lpstr>
      <vt:lpstr>Build the landscape</vt:lpstr>
      <vt:lpstr>Build the landscape</vt:lpstr>
      <vt:lpstr>Score keeping </vt:lpstr>
      <vt:lpstr>Helpful data resources</vt:lpstr>
      <vt:lpstr>Benchmark recent performance</vt:lpstr>
      <vt:lpstr>Beyond the numbers</vt:lpstr>
      <vt:lpstr>Style &amp; swag </vt:lpstr>
      <vt:lpstr>Something to talk about</vt:lpstr>
      <vt:lpstr>Highlight reel</vt:lpstr>
      <vt:lpstr>Top 10 highlights</vt:lpstr>
      <vt:lpstr>Highlight reel</vt:lpstr>
      <vt:lpstr>Tough losses</vt:lpstr>
      <vt:lpstr>Tag, you’re it</vt:lpstr>
      <vt:lpstr>Boosted &amp; paid campaigns</vt:lpstr>
      <vt:lpstr>About Rival 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23</cp:revision>
  <dcterms:modified xsi:type="dcterms:W3CDTF">2021-03-30T18:24:54Z</dcterms:modified>
</cp:coreProperties>
</file>